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496"/>
    <a:srgbClr val="159CD4"/>
    <a:srgbClr val="AEDEF9"/>
    <a:srgbClr val="F8C9DE"/>
    <a:srgbClr val="75CC52"/>
    <a:srgbClr val="52CC98"/>
    <a:srgbClr val="CCBC52"/>
    <a:srgbClr val="96DCF8"/>
    <a:srgbClr val="B35A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4"/>
    <p:restoredTop sz="87279"/>
  </p:normalViewPr>
  <p:slideViewPr>
    <p:cSldViewPr snapToGrid="0">
      <p:cViewPr>
        <p:scale>
          <a:sx n="44" d="100"/>
          <a:sy n="44" d="100"/>
        </p:scale>
        <p:origin x="132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54854-E452-D44F-B2D5-9EDC1AA5AA2D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57CC0-DC3F-A94B-B419-FCE9D2569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2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() model labels to explain the different </a:t>
            </a:r>
            <a:r>
              <a:rPr lang="en-US" dirty="0" err="1"/>
              <a:t>asia</a:t>
            </a:r>
            <a:r>
              <a:rPr lang="en-US" dirty="0"/>
              <a:t> labels </a:t>
            </a:r>
          </a:p>
          <a:p>
            <a:r>
              <a:rPr lang="en-US" dirty="0"/>
              <a:t>() the match between </a:t>
            </a:r>
            <a:r>
              <a:rPr lang="en-US" dirty="0" err="1"/>
              <a:t>seabra</a:t>
            </a:r>
            <a:r>
              <a:rPr lang="en-US" dirty="0"/>
              <a:t> and </a:t>
            </a:r>
            <a:r>
              <a:rPr lang="en-US" dirty="0" err="1"/>
              <a:t>vadr</a:t>
            </a:r>
            <a:r>
              <a:rPr lang="en-US" dirty="0"/>
              <a:t> </a:t>
            </a:r>
          </a:p>
          <a:p>
            <a:r>
              <a:rPr lang="en-US" dirty="0"/>
              <a:t>() switch </a:t>
            </a:r>
          </a:p>
          <a:p>
            <a:r>
              <a:rPr lang="en-US" dirty="0"/>
              <a:t>() is it Seabra et al. 2022 or 2021?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57CC0-DC3F-A94B-B419-FCE9D25698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4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2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4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7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3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8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3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0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3B2B0-D927-544E-BDD1-DD2820833D05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1543DC-5938-BA4E-98BF-5A9E58873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3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578F42-AE77-A6BE-48FB-0DBC70C0C316}"/>
              </a:ext>
            </a:extLst>
          </p:cNvPr>
          <p:cNvSpPr txBox="1"/>
          <p:nvPr/>
        </p:nvSpPr>
        <p:spPr>
          <a:xfrm>
            <a:off x="5650704" y="520194"/>
            <a:ext cx="216169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Arial" panose="020B0604020202020204" pitchFamily="34" charset="0"/>
              </a:rPr>
              <a:t>I</a:t>
            </a:r>
            <a:r>
              <a:rPr lang="en-US" sz="7200" b="0" i="0" u="none" strike="noStrike" dirty="0">
                <a:effectLst/>
                <a:latin typeface="Arial" panose="020B0604020202020204" pitchFamily="34" charset="0"/>
              </a:rPr>
              <a:t>mproving </a:t>
            </a:r>
            <a:r>
              <a:rPr lang="en-US" sz="7200" dirty="0">
                <a:latin typeface="Arial" panose="020B0604020202020204" pitchFamily="34" charset="0"/>
              </a:rPr>
              <a:t>Zika Virus</a:t>
            </a:r>
            <a:r>
              <a:rPr lang="en-US" sz="7200" b="0" i="0" u="none" strike="noStrike" dirty="0">
                <a:effectLst/>
                <a:latin typeface="Arial" panose="020B0604020202020204" pitchFamily="34" charset="0"/>
              </a:rPr>
              <a:t> sequence </a:t>
            </a:r>
            <a:r>
              <a:rPr lang="en-US" sz="7200" dirty="0">
                <a:latin typeface="Arial" panose="020B0604020202020204" pitchFamily="34" charset="0"/>
              </a:rPr>
              <a:t>validation, classification and annotation using VADR software</a:t>
            </a:r>
            <a:endParaRPr lang="en-US" sz="7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3B28D7-C843-E33D-3012-4BD24C288A9E}"/>
              </a:ext>
            </a:extLst>
          </p:cNvPr>
          <p:cNvSpPr/>
          <p:nvPr/>
        </p:nvSpPr>
        <p:spPr>
          <a:xfrm>
            <a:off x="0" y="-82526"/>
            <a:ext cx="33140142" cy="4550419"/>
          </a:xfrm>
          <a:prstGeom prst="rect">
            <a:avLst/>
          </a:prstGeom>
          <a:solidFill>
            <a:srgbClr val="5E8C9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8A2029-264F-B9FA-0F9B-0BD08BB9CBC2}"/>
              </a:ext>
            </a:extLst>
          </p:cNvPr>
          <p:cNvSpPr/>
          <p:nvPr/>
        </p:nvSpPr>
        <p:spPr>
          <a:xfrm>
            <a:off x="17423970" y="6215849"/>
            <a:ext cx="15087600" cy="30173390"/>
          </a:xfrm>
          <a:prstGeom prst="rect">
            <a:avLst/>
          </a:prstGeom>
          <a:solidFill>
            <a:schemeClr val="accent5">
              <a:lumMod val="20000"/>
              <a:lumOff val="80000"/>
              <a:alpha val="2156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36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02386-7476-47CB-A696-C893C7ADA1DD}"/>
              </a:ext>
            </a:extLst>
          </p:cNvPr>
          <p:cNvSpPr txBox="1"/>
          <p:nvPr/>
        </p:nvSpPr>
        <p:spPr>
          <a:xfrm>
            <a:off x="1028699" y="6782113"/>
            <a:ext cx="1601827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latin typeface="Helvetica" pitchFamily="2" charset="0"/>
              </a:rPr>
              <a:t>VADR (Viral Annotation </a:t>
            </a:r>
            <a:r>
              <a:rPr lang="en-US" sz="4000" dirty="0" err="1">
                <a:latin typeface="Helvetica" pitchFamily="2" charset="0"/>
              </a:rPr>
              <a:t>DefineR</a:t>
            </a:r>
            <a:r>
              <a:rPr lang="en-US" sz="4000" dirty="0">
                <a:latin typeface="Helvetica" pitchFamily="2" charset="0"/>
              </a:rPr>
              <a:t>) is a software that classifies and annotates viral sequences based on a Reference Sequence (</a:t>
            </a:r>
            <a:r>
              <a:rPr lang="en-US" sz="4000" dirty="0" err="1">
                <a:latin typeface="Helvetica" pitchFamily="2" charset="0"/>
              </a:rPr>
              <a:t>RefSeq</a:t>
            </a:r>
            <a:r>
              <a:rPr lang="en-US" sz="4000" dirty="0">
                <a:latin typeface="Helvetica" pitchFamily="2" charset="0"/>
              </a:rPr>
              <a:t>) annotation. </a:t>
            </a:r>
          </a:p>
          <a:p>
            <a:pPr>
              <a:spcAft>
                <a:spcPts val="600"/>
              </a:spcAft>
            </a:pPr>
            <a:endParaRPr lang="en-US" sz="4000" dirty="0">
              <a:latin typeface="Helvetica" pitchFamily="2" charset="0"/>
            </a:endParaRPr>
          </a:p>
          <a:p>
            <a:pPr>
              <a:spcAft>
                <a:spcPts val="600"/>
              </a:spcAft>
            </a:pPr>
            <a:r>
              <a:rPr lang="en-US" sz="4000" dirty="0">
                <a:latin typeface="Helvetica" pitchFamily="2" charset="0"/>
              </a:rPr>
              <a:t>VADR can also check sequences for problems and report alerts before submission to GenBank.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F043C-C633-6A7D-8023-896897660DBB}"/>
              </a:ext>
            </a:extLst>
          </p:cNvPr>
          <p:cNvSpPr txBox="1"/>
          <p:nvPr/>
        </p:nvSpPr>
        <p:spPr>
          <a:xfrm>
            <a:off x="574035" y="11145365"/>
            <a:ext cx="16944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ED3496"/>
                </a:solidFill>
                <a:latin typeface="Helvetica" pitchFamily="2" charset="0"/>
              </a:rPr>
              <a:t>How does VADR work?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CA767D-3ED2-3A05-0A6E-60D5D27585E0}"/>
              </a:ext>
            </a:extLst>
          </p:cNvPr>
          <p:cNvSpPr txBox="1"/>
          <p:nvPr/>
        </p:nvSpPr>
        <p:spPr>
          <a:xfrm>
            <a:off x="1783152" y="23290763"/>
            <a:ext cx="628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Classification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16377-08AF-58E4-9600-D57BDFF88A9D}"/>
              </a:ext>
            </a:extLst>
          </p:cNvPr>
          <p:cNvSpPr/>
          <p:nvPr/>
        </p:nvSpPr>
        <p:spPr>
          <a:xfrm>
            <a:off x="4153066" y="5205705"/>
            <a:ext cx="7425289" cy="1200330"/>
          </a:xfrm>
          <a:prstGeom prst="rect">
            <a:avLst/>
          </a:prstGeom>
          <a:solidFill>
            <a:srgbClr val="F897E0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373979"/>
                      <a:gd name="connsiteY0" fmla="*/ 0 h 1200330"/>
                      <a:gd name="connsiteX1" fmla="*/ 865311 w 8373979"/>
                      <a:gd name="connsiteY1" fmla="*/ 0 h 1200330"/>
                      <a:gd name="connsiteX2" fmla="*/ 1730622 w 8373979"/>
                      <a:gd name="connsiteY2" fmla="*/ 0 h 1200330"/>
                      <a:gd name="connsiteX3" fmla="*/ 2428454 w 8373979"/>
                      <a:gd name="connsiteY3" fmla="*/ 0 h 1200330"/>
                      <a:gd name="connsiteX4" fmla="*/ 3210025 w 8373979"/>
                      <a:gd name="connsiteY4" fmla="*/ 0 h 1200330"/>
                      <a:gd name="connsiteX5" fmla="*/ 3824117 w 8373979"/>
                      <a:gd name="connsiteY5" fmla="*/ 0 h 1200330"/>
                      <a:gd name="connsiteX6" fmla="*/ 4521949 w 8373979"/>
                      <a:gd name="connsiteY6" fmla="*/ 0 h 1200330"/>
                      <a:gd name="connsiteX7" fmla="*/ 5387260 w 8373979"/>
                      <a:gd name="connsiteY7" fmla="*/ 0 h 1200330"/>
                      <a:gd name="connsiteX8" fmla="*/ 5917612 w 8373979"/>
                      <a:gd name="connsiteY8" fmla="*/ 0 h 1200330"/>
                      <a:gd name="connsiteX9" fmla="*/ 6699183 w 8373979"/>
                      <a:gd name="connsiteY9" fmla="*/ 0 h 1200330"/>
                      <a:gd name="connsiteX10" fmla="*/ 7229535 w 8373979"/>
                      <a:gd name="connsiteY10" fmla="*/ 0 h 1200330"/>
                      <a:gd name="connsiteX11" fmla="*/ 8373979 w 8373979"/>
                      <a:gd name="connsiteY11" fmla="*/ 0 h 1200330"/>
                      <a:gd name="connsiteX12" fmla="*/ 8373979 w 8373979"/>
                      <a:gd name="connsiteY12" fmla="*/ 612168 h 1200330"/>
                      <a:gd name="connsiteX13" fmla="*/ 8373979 w 8373979"/>
                      <a:gd name="connsiteY13" fmla="*/ 1200330 h 1200330"/>
                      <a:gd name="connsiteX14" fmla="*/ 7508668 w 8373979"/>
                      <a:gd name="connsiteY14" fmla="*/ 1200330 h 1200330"/>
                      <a:gd name="connsiteX15" fmla="*/ 6810836 w 8373979"/>
                      <a:gd name="connsiteY15" fmla="*/ 1200330 h 1200330"/>
                      <a:gd name="connsiteX16" fmla="*/ 6113005 w 8373979"/>
                      <a:gd name="connsiteY16" fmla="*/ 1200330 h 1200330"/>
                      <a:gd name="connsiteX17" fmla="*/ 5415173 w 8373979"/>
                      <a:gd name="connsiteY17" fmla="*/ 1200330 h 1200330"/>
                      <a:gd name="connsiteX18" fmla="*/ 4717342 w 8373979"/>
                      <a:gd name="connsiteY18" fmla="*/ 1200330 h 1200330"/>
                      <a:gd name="connsiteX19" fmla="*/ 4103250 w 8373979"/>
                      <a:gd name="connsiteY19" fmla="*/ 1200330 h 1200330"/>
                      <a:gd name="connsiteX20" fmla="*/ 3321678 w 8373979"/>
                      <a:gd name="connsiteY20" fmla="*/ 1200330 h 1200330"/>
                      <a:gd name="connsiteX21" fmla="*/ 2623847 w 8373979"/>
                      <a:gd name="connsiteY21" fmla="*/ 1200330 h 1200330"/>
                      <a:gd name="connsiteX22" fmla="*/ 1758536 w 8373979"/>
                      <a:gd name="connsiteY22" fmla="*/ 1200330 h 1200330"/>
                      <a:gd name="connsiteX23" fmla="*/ 893224 w 8373979"/>
                      <a:gd name="connsiteY23" fmla="*/ 1200330 h 1200330"/>
                      <a:gd name="connsiteX24" fmla="*/ 0 w 8373979"/>
                      <a:gd name="connsiteY24" fmla="*/ 1200330 h 1200330"/>
                      <a:gd name="connsiteX25" fmla="*/ 0 w 8373979"/>
                      <a:gd name="connsiteY25" fmla="*/ 588162 h 1200330"/>
                      <a:gd name="connsiteX26" fmla="*/ 0 w 8373979"/>
                      <a:gd name="connsiteY26" fmla="*/ 0 h 1200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373979" h="1200330" fill="none" extrusionOk="0">
                        <a:moveTo>
                          <a:pt x="0" y="0"/>
                        </a:moveTo>
                        <a:cubicBezTo>
                          <a:pt x="376103" y="34882"/>
                          <a:pt x="555763" y="-13714"/>
                          <a:pt x="865311" y="0"/>
                        </a:cubicBezTo>
                        <a:cubicBezTo>
                          <a:pt x="1174859" y="13714"/>
                          <a:pt x="1323604" y="30941"/>
                          <a:pt x="1730622" y="0"/>
                        </a:cubicBezTo>
                        <a:cubicBezTo>
                          <a:pt x="2137640" y="-30941"/>
                          <a:pt x="2095830" y="-8860"/>
                          <a:pt x="2428454" y="0"/>
                        </a:cubicBezTo>
                        <a:cubicBezTo>
                          <a:pt x="2761078" y="8860"/>
                          <a:pt x="2955491" y="-33165"/>
                          <a:pt x="3210025" y="0"/>
                        </a:cubicBezTo>
                        <a:cubicBezTo>
                          <a:pt x="3464559" y="33165"/>
                          <a:pt x="3657886" y="-25757"/>
                          <a:pt x="3824117" y="0"/>
                        </a:cubicBezTo>
                        <a:cubicBezTo>
                          <a:pt x="3990348" y="25757"/>
                          <a:pt x="4179533" y="-8404"/>
                          <a:pt x="4521949" y="0"/>
                        </a:cubicBezTo>
                        <a:cubicBezTo>
                          <a:pt x="4864365" y="8404"/>
                          <a:pt x="5047257" y="-26445"/>
                          <a:pt x="5387260" y="0"/>
                        </a:cubicBezTo>
                        <a:cubicBezTo>
                          <a:pt x="5727263" y="26445"/>
                          <a:pt x="5667218" y="-22558"/>
                          <a:pt x="5917612" y="0"/>
                        </a:cubicBezTo>
                        <a:cubicBezTo>
                          <a:pt x="6168006" y="22558"/>
                          <a:pt x="6443847" y="-38301"/>
                          <a:pt x="6699183" y="0"/>
                        </a:cubicBezTo>
                        <a:cubicBezTo>
                          <a:pt x="6954519" y="38301"/>
                          <a:pt x="7085629" y="3789"/>
                          <a:pt x="7229535" y="0"/>
                        </a:cubicBezTo>
                        <a:cubicBezTo>
                          <a:pt x="7373441" y="-3789"/>
                          <a:pt x="7831534" y="55845"/>
                          <a:pt x="8373979" y="0"/>
                        </a:cubicBezTo>
                        <a:cubicBezTo>
                          <a:pt x="8393876" y="188791"/>
                          <a:pt x="8357735" y="320551"/>
                          <a:pt x="8373979" y="612168"/>
                        </a:cubicBezTo>
                        <a:cubicBezTo>
                          <a:pt x="8390223" y="903785"/>
                          <a:pt x="8360427" y="1067963"/>
                          <a:pt x="8373979" y="1200330"/>
                        </a:cubicBezTo>
                        <a:cubicBezTo>
                          <a:pt x="8023790" y="1195935"/>
                          <a:pt x="7883653" y="1233667"/>
                          <a:pt x="7508668" y="1200330"/>
                        </a:cubicBezTo>
                        <a:cubicBezTo>
                          <a:pt x="7133683" y="1166993"/>
                          <a:pt x="7098005" y="1167080"/>
                          <a:pt x="6810836" y="1200330"/>
                        </a:cubicBezTo>
                        <a:cubicBezTo>
                          <a:pt x="6523667" y="1233580"/>
                          <a:pt x="6450925" y="1175132"/>
                          <a:pt x="6113005" y="1200330"/>
                        </a:cubicBezTo>
                        <a:cubicBezTo>
                          <a:pt x="5775085" y="1225528"/>
                          <a:pt x="5695399" y="1202969"/>
                          <a:pt x="5415173" y="1200330"/>
                        </a:cubicBezTo>
                        <a:cubicBezTo>
                          <a:pt x="5134947" y="1197691"/>
                          <a:pt x="4922533" y="1210250"/>
                          <a:pt x="4717342" y="1200330"/>
                        </a:cubicBezTo>
                        <a:cubicBezTo>
                          <a:pt x="4512151" y="1190410"/>
                          <a:pt x="4235133" y="1178053"/>
                          <a:pt x="4103250" y="1200330"/>
                        </a:cubicBezTo>
                        <a:cubicBezTo>
                          <a:pt x="3971367" y="1222607"/>
                          <a:pt x="3703300" y="1186944"/>
                          <a:pt x="3321678" y="1200330"/>
                        </a:cubicBezTo>
                        <a:cubicBezTo>
                          <a:pt x="2940056" y="1213716"/>
                          <a:pt x="2778964" y="1193383"/>
                          <a:pt x="2623847" y="1200330"/>
                        </a:cubicBezTo>
                        <a:cubicBezTo>
                          <a:pt x="2468730" y="1207277"/>
                          <a:pt x="2176192" y="1196420"/>
                          <a:pt x="1758536" y="1200330"/>
                        </a:cubicBezTo>
                        <a:cubicBezTo>
                          <a:pt x="1340880" y="1204240"/>
                          <a:pt x="1132201" y="1206164"/>
                          <a:pt x="893224" y="1200330"/>
                        </a:cubicBezTo>
                        <a:cubicBezTo>
                          <a:pt x="654247" y="1194496"/>
                          <a:pt x="238196" y="1160855"/>
                          <a:pt x="0" y="1200330"/>
                        </a:cubicBezTo>
                        <a:cubicBezTo>
                          <a:pt x="261" y="965400"/>
                          <a:pt x="-12010" y="776491"/>
                          <a:pt x="0" y="588162"/>
                        </a:cubicBezTo>
                        <a:cubicBezTo>
                          <a:pt x="12010" y="399833"/>
                          <a:pt x="-17361" y="166816"/>
                          <a:pt x="0" y="0"/>
                        </a:cubicBezTo>
                        <a:close/>
                      </a:path>
                      <a:path w="8373979" h="1200330" stroke="0" extrusionOk="0">
                        <a:moveTo>
                          <a:pt x="0" y="0"/>
                        </a:moveTo>
                        <a:cubicBezTo>
                          <a:pt x="275384" y="-17872"/>
                          <a:pt x="389036" y="25474"/>
                          <a:pt x="614092" y="0"/>
                        </a:cubicBezTo>
                        <a:cubicBezTo>
                          <a:pt x="839148" y="-25474"/>
                          <a:pt x="942832" y="-16904"/>
                          <a:pt x="1060704" y="0"/>
                        </a:cubicBezTo>
                        <a:cubicBezTo>
                          <a:pt x="1178576" y="16904"/>
                          <a:pt x="1640767" y="42509"/>
                          <a:pt x="1926015" y="0"/>
                        </a:cubicBezTo>
                        <a:cubicBezTo>
                          <a:pt x="2211263" y="-42509"/>
                          <a:pt x="2406811" y="-26092"/>
                          <a:pt x="2540107" y="0"/>
                        </a:cubicBezTo>
                        <a:cubicBezTo>
                          <a:pt x="2673403" y="26092"/>
                          <a:pt x="2861315" y="10853"/>
                          <a:pt x="3154199" y="0"/>
                        </a:cubicBezTo>
                        <a:cubicBezTo>
                          <a:pt x="3447083" y="-10853"/>
                          <a:pt x="3820835" y="-8250"/>
                          <a:pt x="4019510" y="0"/>
                        </a:cubicBezTo>
                        <a:cubicBezTo>
                          <a:pt x="4218185" y="8250"/>
                          <a:pt x="4370326" y="22844"/>
                          <a:pt x="4549862" y="0"/>
                        </a:cubicBezTo>
                        <a:cubicBezTo>
                          <a:pt x="4729398" y="-22844"/>
                          <a:pt x="5107519" y="26592"/>
                          <a:pt x="5415173" y="0"/>
                        </a:cubicBezTo>
                        <a:cubicBezTo>
                          <a:pt x="5722827" y="-26592"/>
                          <a:pt x="6029055" y="18062"/>
                          <a:pt x="6280484" y="0"/>
                        </a:cubicBezTo>
                        <a:cubicBezTo>
                          <a:pt x="6531913" y="-18062"/>
                          <a:pt x="6742966" y="-11629"/>
                          <a:pt x="6978316" y="0"/>
                        </a:cubicBezTo>
                        <a:cubicBezTo>
                          <a:pt x="7213666" y="11629"/>
                          <a:pt x="7738764" y="-24697"/>
                          <a:pt x="8373979" y="0"/>
                        </a:cubicBezTo>
                        <a:cubicBezTo>
                          <a:pt x="8358078" y="208914"/>
                          <a:pt x="8370408" y="456681"/>
                          <a:pt x="8373979" y="588162"/>
                        </a:cubicBezTo>
                        <a:cubicBezTo>
                          <a:pt x="8377550" y="719643"/>
                          <a:pt x="8387670" y="899974"/>
                          <a:pt x="8373979" y="1200330"/>
                        </a:cubicBezTo>
                        <a:cubicBezTo>
                          <a:pt x="8207141" y="1181906"/>
                          <a:pt x="7878193" y="1209926"/>
                          <a:pt x="7676147" y="1200330"/>
                        </a:cubicBezTo>
                        <a:cubicBezTo>
                          <a:pt x="7474101" y="1190734"/>
                          <a:pt x="7388885" y="1182614"/>
                          <a:pt x="7145795" y="1200330"/>
                        </a:cubicBezTo>
                        <a:cubicBezTo>
                          <a:pt x="6902705" y="1218046"/>
                          <a:pt x="6668979" y="1193928"/>
                          <a:pt x="6447964" y="1200330"/>
                        </a:cubicBezTo>
                        <a:cubicBezTo>
                          <a:pt x="6226949" y="1206732"/>
                          <a:pt x="5768073" y="1172343"/>
                          <a:pt x="5582653" y="1200330"/>
                        </a:cubicBezTo>
                        <a:cubicBezTo>
                          <a:pt x="5397233" y="1228317"/>
                          <a:pt x="5029949" y="1208032"/>
                          <a:pt x="4884821" y="1200330"/>
                        </a:cubicBezTo>
                        <a:cubicBezTo>
                          <a:pt x="4739693" y="1192628"/>
                          <a:pt x="4575497" y="1178347"/>
                          <a:pt x="4438209" y="1200330"/>
                        </a:cubicBezTo>
                        <a:cubicBezTo>
                          <a:pt x="4300921" y="1222313"/>
                          <a:pt x="4129720" y="1212719"/>
                          <a:pt x="3907857" y="1200330"/>
                        </a:cubicBezTo>
                        <a:cubicBezTo>
                          <a:pt x="3685994" y="1187941"/>
                          <a:pt x="3425192" y="1227399"/>
                          <a:pt x="3042546" y="1200330"/>
                        </a:cubicBezTo>
                        <a:cubicBezTo>
                          <a:pt x="2659900" y="1173261"/>
                          <a:pt x="2634183" y="1169163"/>
                          <a:pt x="2344714" y="1200330"/>
                        </a:cubicBezTo>
                        <a:cubicBezTo>
                          <a:pt x="2055245" y="1231497"/>
                          <a:pt x="2052272" y="1211411"/>
                          <a:pt x="1814362" y="1200330"/>
                        </a:cubicBezTo>
                        <a:cubicBezTo>
                          <a:pt x="1576452" y="1189249"/>
                          <a:pt x="1303283" y="1221909"/>
                          <a:pt x="1116531" y="1200330"/>
                        </a:cubicBezTo>
                        <a:cubicBezTo>
                          <a:pt x="929779" y="1178751"/>
                          <a:pt x="760423" y="1196782"/>
                          <a:pt x="669918" y="1200330"/>
                        </a:cubicBezTo>
                        <a:cubicBezTo>
                          <a:pt x="579413" y="1203878"/>
                          <a:pt x="325612" y="1190375"/>
                          <a:pt x="0" y="1200330"/>
                        </a:cubicBezTo>
                        <a:cubicBezTo>
                          <a:pt x="-3550" y="1031421"/>
                          <a:pt x="-11502" y="880263"/>
                          <a:pt x="0" y="600165"/>
                        </a:cubicBezTo>
                        <a:cubicBezTo>
                          <a:pt x="11502" y="320067"/>
                          <a:pt x="-27907" y="1778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Helvetica" pitchFamily="2" charset="0"/>
              </a:rPr>
              <a:t>Introduction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9C331-A6AB-D0C8-27C7-9DE8481886BD}"/>
              </a:ext>
            </a:extLst>
          </p:cNvPr>
          <p:cNvSpPr txBox="1"/>
          <p:nvPr/>
        </p:nvSpPr>
        <p:spPr>
          <a:xfrm>
            <a:off x="714775" y="22258549"/>
            <a:ext cx="3865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4000" b="1" i="1" dirty="0">
                <a:latin typeface="Helvetica" pitchFamily="2" charset="0"/>
              </a:rPr>
              <a:t>V-</a:t>
            </a:r>
            <a:r>
              <a:rPr lang="en-US" sz="4000" b="1" i="1" dirty="0" err="1">
                <a:latin typeface="Helvetica" pitchFamily="2" charset="0"/>
              </a:rPr>
              <a:t>annotate.pl</a:t>
            </a:r>
            <a:endParaRPr lang="en-US" sz="4000" b="1" i="1" dirty="0">
              <a:latin typeface="Helvetic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F5078E-F344-E17D-A974-290473A40B64}"/>
              </a:ext>
            </a:extLst>
          </p:cNvPr>
          <p:cNvSpPr txBox="1"/>
          <p:nvPr/>
        </p:nvSpPr>
        <p:spPr>
          <a:xfrm>
            <a:off x="899779" y="11985286"/>
            <a:ext cx="15010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VADR builds a reference model along with its features like coding sequences (CDS), gene, mat peptides, and non-coding RNAs.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2B3943-D5FD-7D9F-45DE-BED8873BE0D7}"/>
              </a:ext>
            </a:extLst>
          </p:cNvPr>
          <p:cNvSpPr txBox="1"/>
          <p:nvPr/>
        </p:nvSpPr>
        <p:spPr>
          <a:xfrm>
            <a:off x="1765130" y="24118187"/>
            <a:ext cx="15440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Helvetica" pitchFamily="2" charset="0"/>
              </a:rPr>
              <a:t>Assigned based on each sequence’s highest Hidden Markov Model (HMM) score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193E85-2D7D-EFB6-E59C-0DBC34FE5E6F}"/>
              </a:ext>
            </a:extLst>
          </p:cNvPr>
          <p:cNvSpPr txBox="1"/>
          <p:nvPr/>
        </p:nvSpPr>
        <p:spPr>
          <a:xfrm>
            <a:off x="6539706" y="19928319"/>
            <a:ext cx="5279645" cy="769441"/>
          </a:xfrm>
          <a:prstGeom prst="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Model  NC_035889 </a:t>
            </a:r>
          </a:p>
        </p:txBody>
      </p:sp>
      <p:pic>
        <p:nvPicPr>
          <p:cNvPr id="83" name="Picture 82" descr="Icon&#10;&#10;AI-generated content may be incorrect.">
            <a:extLst>
              <a:ext uri="{FF2B5EF4-FFF2-40B4-BE49-F238E27FC236}">
                <a16:creationId xmlns:a16="http://schemas.microsoft.com/office/drawing/2014/main" id="{016BA453-530B-A479-9CCA-E64F2BE878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3113" y="2116627"/>
            <a:ext cx="5022144" cy="1674048"/>
          </a:xfrm>
          <a:prstGeom prst="rect">
            <a:avLst/>
          </a:prstGeom>
        </p:spPr>
      </p:pic>
      <p:pic>
        <p:nvPicPr>
          <p:cNvPr id="89" name="Picture 88" descr="Logo&#10;&#10;AI-generated content may be incorrect.">
            <a:extLst>
              <a:ext uri="{FF2B5EF4-FFF2-40B4-BE49-F238E27FC236}">
                <a16:creationId xmlns:a16="http://schemas.microsoft.com/office/drawing/2014/main" id="{8AEB776E-775E-554F-5CE1-E7690D2CC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422" y="1853491"/>
            <a:ext cx="5359400" cy="273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B9254-DC19-97AB-1DE4-ABB588BA145A}"/>
              </a:ext>
            </a:extLst>
          </p:cNvPr>
          <p:cNvSpPr txBox="1"/>
          <p:nvPr/>
        </p:nvSpPr>
        <p:spPr>
          <a:xfrm>
            <a:off x="-1127051" y="13524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6E9CB61F-649D-CCFC-2AD4-4F01D59F5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86222"/>
              </p:ext>
            </p:extLst>
          </p:nvPr>
        </p:nvGraphicFramePr>
        <p:xfrm>
          <a:off x="1834413" y="26160092"/>
          <a:ext cx="13900896" cy="591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985">
                  <a:extLst>
                    <a:ext uri="{9D8B030D-6E8A-4147-A177-3AD203B41FA5}">
                      <a16:colId xmlns:a16="http://schemas.microsoft.com/office/drawing/2014/main" val="1660124539"/>
                    </a:ext>
                  </a:extLst>
                </a:gridCol>
                <a:gridCol w="2950463">
                  <a:extLst>
                    <a:ext uri="{9D8B030D-6E8A-4147-A177-3AD203B41FA5}">
                      <a16:colId xmlns:a16="http://schemas.microsoft.com/office/drawing/2014/main" val="1857469317"/>
                    </a:ext>
                  </a:extLst>
                </a:gridCol>
                <a:gridCol w="3475224">
                  <a:extLst>
                    <a:ext uri="{9D8B030D-6E8A-4147-A177-3AD203B41FA5}">
                      <a16:colId xmlns:a16="http://schemas.microsoft.com/office/drawing/2014/main" val="3223837896"/>
                    </a:ext>
                  </a:extLst>
                </a:gridCol>
                <a:gridCol w="3475224">
                  <a:extLst>
                    <a:ext uri="{9D8B030D-6E8A-4147-A177-3AD203B41FA5}">
                      <a16:colId xmlns:a16="http://schemas.microsoft.com/office/drawing/2014/main" val="747271346"/>
                    </a:ext>
                  </a:extLst>
                </a:gridCol>
              </a:tblGrid>
              <a:tr h="628220">
                <a:tc>
                  <a:txBody>
                    <a:bodyPr/>
                    <a:lstStyle/>
                    <a:p>
                      <a:pPr algn="ctr"/>
                      <a:endParaRPr lang="en-US" sz="44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44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44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567570"/>
                  </a:ext>
                </a:extLst>
              </a:tr>
              <a:tr h="628220">
                <a:tc>
                  <a:txBody>
                    <a:bodyPr/>
                    <a:lstStyle/>
                    <a:p>
                      <a:pPr algn="ctr"/>
                      <a:endParaRPr lang="en-US" sz="44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AY632535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MG807646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KU509998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9607"/>
                  </a:ext>
                </a:extLst>
              </a:tr>
              <a:tr h="889559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OK571913.1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9571.7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11562.4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11659.2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7655"/>
                  </a:ext>
                </a:extLst>
              </a:tr>
              <a:tr h="1442392"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MW123921.1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9412.9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11371.9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11487.7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178350"/>
                  </a:ext>
                </a:extLst>
              </a:tr>
              <a:tr h="1442392"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OK054369.1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9485.3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11459.3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11581.9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112188"/>
                  </a:ext>
                </a:extLst>
              </a:tr>
            </a:tbl>
          </a:graphicData>
        </a:graphic>
      </p:graphicFrame>
      <p:sp>
        <p:nvSpPr>
          <p:cNvPr id="136" name="Rectangle 135">
            <a:extLst>
              <a:ext uri="{FF2B5EF4-FFF2-40B4-BE49-F238E27FC236}">
                <a16:creationId xmlns:a16="http://schemas.microsoft.com/office/drawing/2014/main" id="{397F0A24-0C59-A6F2-E134-CA68218A0E29}"/>
              </a:ext>
            </a:extLst>
          </p:cNvPr>
          <p:cNvSpPr/>
          <p:nvPr/>
        </p:nvSpPr>
        <p:spPr>
          <a:xfrm>
            <a:off x="22079830" y="5239810"/>
            <a:ext cx="7425289" cy="1200330"/>
          </a:xfrm>
          <a:prstGeom prst="rect">
            <a:avLst/>
          </a:prstGeom>
          <a:solidFill>
            <a:srgbClr val="F897E0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373979"/>
                      <a:gd name="connsiteY0" fmla="*/ 0 h 1200330"/>
                      <a:gd name="connsiteX1" fmla="*/ 865311 w 8373979"/>
                      <a:gd name="connsiteY1" fmla="*/ 0 h 1200330"/>
                      <a:gd name="connsiteX2" fmla="*/ 1730622 w 8373979"/>
                      <a:gd name="connsiteY2" fmla="*/ 0 h 1200330"/>
                      <a:gd name="connsiteX3" fmla="*/ 2428454 w 8373979"/>
                      <a:gd name="connsiteY3" fmla="*/ 0 h 1200330"/>
                      <a:gd name="connsiteX4" fmla="*/ 3210025 w 8373979"/>
                      <a:gd name="connsiteY4" fmla="*/ 0 h 1200330"/>
                      <a:gd name="connsiteX5" fmla="*/ 3824117 w 8373979"/>
                      <a:gd name="connsiteY5" fmla="*/ 0 h 1200330"/>
                      <a:gd name="connsiteX6" fmla="*/ 4521949 w 8373979"/>
                      <a:gd name="connsiteY6" fmla="*/ 0 h 1200330"/>
                      <a:gd name="connsiteX7" fmla="*/ 5387260 w 8373979"/>
                      <a:gd name="connsiteY7" fmla="*/ 0 h 1200330"/>
                      <a:gd name="connsiteX8" fmla="*/ 5917612 w 8373979"/>
                      <a:gd name="connsiteY8" fmla="*/ 0 h 1200330"/>
                      <a:gd name="connsiteX9" fmla="*/ 6699183 w 8373979"/>
                      <a:gd name="connsiteY9" fmla="*/ 0 h 1200330"/>
                      <a:gd name="connsiteX10" fmla="*/ 7229535 w 8373979"/>
                      <a:gd name="connsiteY10" fmla="*/ 0 h 1200330"/>
                      <a:gd name="connsiteX11" fmla="*/ 8373979 w 8373979"/>
                      <a:gd name="connsiteY11" fmla="*/ 0 h 1200330"/>
                      <a:gd name="connsiteX12" fmla="*/ 8373979 w 8373979"/>
                      <a:gd name="connsiteY12" fmla="*/ 612168 h 1200330"/>
                      <a:gd name="connsiteX13" fmla="*/ 8373979 w 8373979"/>
                      <a:gd name="connsiteY13" fmla="*/ 1200330 h 1200330"/>
                      <a:gd name="connsiteX14" fmla="*/ 7508668 w 8373979"/>
                      <a:gd name="connsiteY14" fmla="*/ 1200330 h 1200330"/>
                      <a:gd name="connsiteX15" fmla="*/ 6810836 w 8373979"/>
                      <a:gd name="connsiteY15" fmla="*/ 1200330 h 1200330"/>
                      <a:gd name="connsiteX16" fmla="*/ 6113005 w 8373979"/>
                      <a:gd name="connsiteY16" fmla="*/ 1200330 h 1200330"/>
                      <a:gd name="connsiteX17" fmla="*/ 5415173 w 8373979"/>
                      <a:gd name="connsiteY17" fmla="*/ 1200330 h 1200330"/>
                      <a:gd name="connsiteX18" fmla="*/ 4717342 w 8373979"/>
                      <a:gd name="connsiteY18" fmla="*/ 1200330 h 1200330"/>
                      <a:gd name="connsiteX19" fmla="*/ 4103250 w 8373979"/>
                      <a:gd name="connsiteY19" fmla="*/ 1200330 h 1200330"/>
                      <a:gd name="connsiteX20" fmla="*/ 3321678 w 8373979"/>
                      <a:gd name="connsiteY20" fmla="*/ 1200330 h 1200330"/>
                      <a:gd name="connsiteX21" fmla="*/ 2623847 w 8373979"/>
                      <a:gd name="connsiteY21" fmla="*/ 1200330 h 1200330"/>
                      <a:gd name="connsiteX22" fmla="*/ 1758536 w 8373979"/>
                      <a:gd name="connsiteY22" fmla="*/ 1200330 h 1200330"/>
                      <a:gd name="connsiteX23" fmla="*/ 893224 w 8373979"/>
                      <a:gd name="connsiteY23" fmla="*/ 1200330 h 1200330"/>
                      <a:gd name="connsiteX24" fmla="*/ 0 w 8373979"/>
                      <a:gd name="connsiteY24" fmla="*/ 1200330 h 1200330"/>
                      <a:gd name="connsiteX25" fmla="*/ 0 w 8373979"/>
                      <a:gd name="connsiteY25" fmla="*/ 588162 h 1200330"/>
                      <a:gd name="connsiteX26" fmla="*/ 0 w 8373979"/>
                      <a:gd name="connsiteY26" fmla="*/ 0 h 1200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373979" h="1200330" fill="none" extrusionOk="0">
                        <a:moveTo>
                          <a:pt x="0" y="0"/>
                        </a:moveTo>
                        <a:cubicBezTo>
                          <a:pt x="376103" y="34882"/>
                          <a:pt x="555763" y="-13714"/>
                          <a:pt x="865311" y="0"/>
                        </a:cubicBezTo>
                        <a:cubicBezTo>
                          <a:pt x="1174859" y="13714"/>
                          <a:pt x="1323604" y="30941"/>
                          <a:pt x="1730622" y="0"/>
                        </a:cubicBezTo>
                        <a:cubicBezTo>
                          <a:pt x="2137640" y="-30941"/>
                          <a:pt x="2095830" y="-8860"/>
                          <a:pt x="2428454" y="0"/>
                        </a:cubicBezTo>
                        <a:cubicBezTo>
                          <a:pt x="2761078" y="8860"/>
                          <a:pt x="2955491" y="-33165"/>
                          <a:pt x="3210025" y="0"/>
                        </a:cubicBezTo>
                        <a:cubicBezTo>
                          <a:pt x="3464559" y="33165"/>
                          <a:pt x="3657886" y="-25757"/>
                          <a:pt x="3824117" y="0"/>
                        </a:cubicBezTo>
                        <a:cubicBezTo>
                          <a:pt x="3990348" y="25757"/>
                          <a:pt x="4179533" y="-8404"/>
                          <a:pt x="4521949" y="0"/>
                        </a:cubicBezTo>
                        <a:cubicBezTo>
                          <a:pt x="4864365" y="8404"/>
                          <a:pt x="5047257" y="-26445"/>
                          <a:pt x="5387260" y="0"/>
                        </a:cubicBezTo>
                        <a:cubicBezTo>
                          <a:pt x="5727263" y="26445"/>
                          <a:pt x="5667218" y="-22558"/>
                          <a:pt x="5917612" y="0"/>
                        </a:cubicBezTo>
                        <a:cubicBezTo>
                          <a:pt x="6168006" y="22558"/>
                          <a:pt x="6443847" y="-38301"/>
                          <a:pt x="6699183" y="0"/>
                        </a:cubicBezTo>
                        <a:cubicBezTo>
                          <a:pt x="6954519" y="38301"/>
                          <a:pt x="7085629" y="3789"/>
                          <a:pt x="7229535" y="0"/>
                        </a:cubicBezTo>
                        <a:cubicBezTo>
                          <a:pt x="7373441" y="-3789"/>
                          <a:pt x="7831534" y="55845"/>
                          <a:pt x="8373979" y="0"/>
                        </a:cubicBezTo>
                        <a:cubicBezTo>
                          <a:pt x="8393876" y="188791"/>
                          <a:pt x="8357735" y="320551"/>
                          <a:pt x="8373979" y="612168"/>
                        </a:cubicBezTo>
                        <a:cubicBezTo>
                          <a:pt x="8390223" y="903785"/>
                          <a:pt x="8360427" y="1067963"/>
                          <a:pt x="8373979" y="1200330"/>
                        </a:cubicBezTo>
                        <a:cubicBezTo>
                          <a:pt x="8023790" y="1195935"/>
                          <a:pt x="7883653" y="1233667"/>
                          <a:pt x="7508668" y="1200330"/>
                        </a:cubicBezTo>
                        <a:cubicBezTo>
                          <a:pt x="7133683" y="1166993"/>
                          <a:pt x="7098005" y="1167080"/>
                          <a:pt x="6810836" y="1200330"/>
                        </a:cubicBezTo>
                        <a:cubicBezTo>
                          <a:pt x="6523667" y="1233580"/>
                          <a:pt x="6450925" y="1175132"/>
                          <a:pt x="6113005" y="1200330"/>
                        </a:cubicBezTo>
                        <a:cubicBezTo>
                          <a:pt x="5775085" y="1225528"/>
                          <a:pt x="5695399" y="1202969"/>
                          <a:pt x="5415173" y="1200330"/>
                        </a:cubicBezTo>
                        <a:cubicBezTo>
                          <a:pt x="5134947" y="1197691"/>
                          <a:pt x="4922533" y="1210250"/>
                          <a:pt x="4717342" y="1200330"/>
                        </a:cubicBezTo>
                        <a:cubicBezTo>
                          <a:pt x="4512151" y="1190410"/>
                          <a:pt x="4235133" y="1178053"/>
                          <a:pt x="4103250" y="1200330"/>
                        </a:cubicBezTo>
                        <a:cubicBezTo>
                          <a:pt x="3971367" y="1222607"/>
                          <a:pt x="3703300" y="1186944"/>
                          <a:pt x="3321678" y="1200330"/>
                        </a:cubicBezTo>
                        <a:cubicBezTo>
                          <a:pt x="2940056" y="1213716"/>
                          <a:pt x="2778964" y="1193383"/>
                          <a:pt x="2623847" y="1200330"/>
                        </a:cubicBezTo>
                        <a:cubicBezTo>
                          <a:pt x="2468730" y="1207277"/>
                          <a:pt x="2176192" y="1196420"/>
                          <a:pt x="1758536" y="1200330"/>
                        </a:cubicBezTo>
                        <a:cubicBezTo>
                          <a:pt x="1340880" y="1204240"/>
                          <a:pt x="1132201" y="1206164"/>
                          <a:pt x="893224" y="1200330"/>
                        </a:cubicBezTo>
                        <a:cubicBezTo>
                          <a:pt x="654247" y="1194496"/>
                          <a:pt x="238196" y="1160855"/>
                          <a:pt x="0" y="1200330"/>
                        </a:cubicBezTo>
                        <a:cubicBezTo>
                          <a:pt x="261" y="965400"/>
                          <a:pt x="-12010" y="776491"/>
                          <a:pt x="0" y="588162"/>
                        </a:cubicBezTo>
                        <a:cubicBezTo>
                          <a:pt x="12010" y="399833"/>
                          <a:pt x="-17361" y="166816"/>
                          <a:pt x="0" y="0"/>
                        </a:cubicBezTo>
                        <a:close/>
                      </a:path>
                      <a:path w="8373979" h="1200330" stroke="0" extrusionOk="0">
                        <a:moveTo>
                          <a:pt x="0" y="0"/>
                        </a:moveTo>
                        <a:cubicBezTo>
                          <a:pt x="275384" y="-17872"/>
                          <a:pt x="389036" y="25474"/>
                          <a:pt x="614092" y="0"/>
                        </a:cubicBezTo>
                        <a:cubicBezTo>
                          <a:pt x="839148" y="-25474"/>
                          <a:pt x="942832" y="-16904"/>
                          <a:pt x="1060704" y="0"/>
                        </a:cubicBezTo>
                        <a:cubicBezTo>
                          <a:pt x="1178576" y="16904"/>
                          <a:pt x="1640767" y="42509"/>
                          <a:pt x="1926015" y="0"/>
                        </a:cubicBezTo>
                        <a:cubicBezTo>
                          <a:pt x="2211263" y="-42509"/>
                          <a:pt x="2406811" y="-26092"/>
                          <a:pt x="2540107" y="0"/>
                        </a:cubicBezTo>
                        <a:cubicBezTo>
                          <a:pt x="2673403" y="26092"/>
                          <a:pt x="2861315" y="10853"/>
                          <a:pt x="3154199" y="0"/>
                        </a:cubicBezTo>
                        <a:cubicBezTo>
                          <a:pt x="3447083" y="-10853"/>
                          <a:pt x="3820835" y="-8250"/>
                          <a:pt x="4019510" y="0"/>
                        </a:cubicBezTo>
                        <a:cubicBezTo>
                          <a:pt x="4218185" y="8250"/>
                          <a:pt x="4370326" y="22844"/>
                          <a:pt x="4549862" y="0"/>
                        </a:cubicBezTo>
                        <a:cubicBezTo>
                          <a:pt x="4729398" y="-22844"/>
                          <a:pt x="5107519" y="26592"/>
                          <a:pt x="5415173" y="0"/>
                        </a:cubicBezTo>
                        <a:cubicBezTo>
                          <a:pt x="5722827" y="-26592"/>
                          <a:pt x="6029055" y="18062"/>
                          <a:pt x="6280484" y="0"/>
                        </a:cubicBezTo>
                        <a:cubicBezTo>
                          <a:pt x="6531913" y="-18062"/>
                          <a:pt x="6742966" y="-11629"/>
                          <a:pt x="6978316" y="0"/>
                        </a:cubicBezTo>
                        <a:cubicBezTo>
                          <a:pt x="7213666" y="11629"/>
                          <a:pt x="7738764" y="-24697"/>
                          <a:pt x="8373979" y="0"/>
                        </a:cubicBezTo>
                        <a:cubicBezTo>
                          <a:pt x="8358078" y="208914"/>
                          <a:pt x="8370408" y="456681"/>
                          <a:pt x="8373979" y="588162"/>
                        </a:cubicBezTo>
                        <a:cubicBezTo>
                          <a:pt x="8377550" y="719643"/>
                          <a:pt x="8387670" y="899974"/>
                          <a:pt x="8373979" y="1200330"/>
                        </a:cubicBezTo>
                        <a:cubicBezTo>
                          <a:pt x="8207141" y="1181906"/>
                          <a:pt x="7878193" y="1209926"/>
                          <a:pt x="7676147" y="1200330"/>
                        </a:cubicBezTo>
                        <a:cubicBezTo>
                          <a:pt x="7474101" y="1190734"/>
                          <a:pt x="7388885" y="1182614"/>
                          <a:pt x="7145795" y="1200330"/>
                        </a:cubicBezTo>
                        <a:cubicBezTo>
                          <a:pt x="6902705" y="1218046"/>
                          <a:pt x="6668979" y="1193928"/>
                          <a:pt x="6447964" y="1200330"/>
                        </a:cubicBezTo>
                        <a:cubicBezTo>
                          <a:pt x="6226949" y="1206732"/>
                          <a:pt x="5768073" y="1172343"/>
                          <a:pt x="5582653" y="1200330"/>
                        </a:cubicBezTo>
                        <a:cubicBezTo>
                          <a:pt x="5397233" y="1228317"/>
                          <a:pt x="5029949" y="1208032"/>
                          <a:pt x="4884821" y="1200330"/>
                        </a:cubicBezTo>
                        <a:cubicBezTo>
                          <a:pt x="4739693" y="1192628"/>
                          <a:pt x="4575497" y="1178347"/>
                          <a:pt x="4438209" y="1200330"/>
                        </a:cubicBezTo>
                        <a:cubicBezTo>
                          <a:pt x="4300921" y="1222313"/>
                          <a:pt x="4129720" y="1212719"/>
                          <a:pt x="3907857" y="1200330"/>
                        </a:cubicBezTo>
                        <a:cubicBezTo>
                          <a:pt x="3685994" y="1187941"/>
                          <a:pt x="3425192" y="1227399"/>
                          <a:pt x="3042546" y="1200330"/>
                        </a:cubicBezTo>
                        <a:cubicBezTo>
                          <a:pt x="2659900" y="1173261"/>
                          <a:pt x="2634183" y="1169163"/>
                          <a:pt x="2344714" y="1200330"/>
                        </a:cubicBezTo>
                        <a:cubicBezTo>
                          <a:pt x="2055245" y="1231497"/>
                          <a:pt x="2052272" y="1211411"/>
                          <a:pt x="1814362" y="1200330"/>
                        </a:cubicBezTo>
                        <a:cubicBezTo>
                          <a:pt x="1576452" y="1189249"/>
                          <a:pt x="1303283" y="1221909"/>
                          <a:pt x="1116531" y="1200330"/>
                        </a:cubicBezTo>
                        <a:cubicBezTo>
                          <a:pt x="929779" y="1178751"/>
                          <a:pt x="760423" y="1196782"/>
                          <a:pt x="669918" y="1200330"/>
                        </a:cubicBezTo>
                        <a:cubicBezTo>
                          <a:pt x="579413" y="1203878"/>
                          <a:pt x="325612" y="1190375"/>
                          <a:pt x="0" y="1200330"/>
                        </a:cubicBezTo>
                        <a:cubicBezTo>
                          <a:pt x="-3550" y="1031421"/>
                          <a:pt x="-11502" y="880263"/>
                          <a:pt x="0" y="600165"/>
                        </a:cubicBezTo>
                        <a:cubicBezTo>
                          <a:pt x="11502" y="320067"/>
                          <a:pt x="-27907" y="1778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Helvetica" pitchFamily="2" charset="0"/>
              </a:rPr>
              <a:t>Results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173A84-74D5-39BA-16C2-0D27A949CCCF}"/>
              </a:ext>
            </a:extLst>
          </p:cNvPr>
          <p:cNvSpPr txBox="1"/>
          <p:nvPr/>
        </p:nvSpPr>
        <p:spPr>
          <a:xfrm>
            <a:off x="923882" y="34771569"/>
            <a:ext cx="1363860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Zika virus (ZIKV) is a newly emerged mosquito-borne disease associated with neurological symptoms. ZIKV can be transmitted from mother to fetus, causing severe birth defects such as microcephaly, which can lead to abnormal brain development. </a:t>
            </a:r>
          </a:p>
          <a:p>
            <a:endParaRPr lang="en-US" sz="4000" dirty="0">
              <a:latin typeface="Helvetica" pitchFamily="2" charset="0"/>
            </a:endParaRPr>
          </a:p>
          <a:p>
            <a:r>
              <a:rPr lang="en-US" sz="4000" dirty="0">
                <a:latin typeface="Helvetica" pitchFamily="2" charset="0"/>
              </a:rPr>
              <a:t>We want to demonstrate that VADR is useful for ZIKV with  annotation, classification, and reporting problems (alerts).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BCDC6A-5068-55EA-469C-5CB3FC617818}"/>
              </a:ext>
            </a:extLst>
          </p:cNvPr>
          <p:cNvSpPr txBox="1"/>
          <p:nvPr/>
        </p:nvSpPr>
        <p:spPr>
          <a:xfrm>
            <a:off x="536404" y="33830507"/>
            <a:ext cx="18030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ED3496"/>
                </a:solidFill>
                <a:latin typeface="Helvetica" pitchFamily="2" charset="0"/>
              </a:rPr>
              <a:t>Classifying, Annotating, And Reporting Alerts For ZIKV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C82BE29-914E-B901-551B-84B441C58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2783" y="36389239"/>
            <a:ext cx="2971800" cy="307340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6C2BEDBC-1993-45CC-5F50-DDF4B780FFE9}"/>
              </a:ext>
            </a:extLst>
          </p:cNvPr>
          <p:cNvSpPr/>
          <p:nvPr/>
        </p:nvSpPr>
        <p:spPr>
          <a:xfrm>
            <a:off x="17469968" y="37138854"/>
            <a:ext cx="15075923" cy="5063053"/>
          </a:xfrm>
          <a:prstGeom prst="rect">
            <a:avLst/>
          </a:prstGeom>
          <a:solidFill>
            <a:srgbClr val="96DCF8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E86B21-CAFA-6C13-ECA1-4AB5A2C3DD87}"/>
              </a:ext>
            </a:extLst>
          </p:cNvPr>
          <p:cNvSpPr txBox="1"/>
          <p:nvPr/>
        </p:nvSpPr>
        <p:spPr>
          <a:xfrm>
            <a:off x="17868792" y="6803762"/>
            <a:ext cx="16944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ED3496"/>
                </a:solidFill>
                <a:latin typeface="Helvetica" pitchFamily="2" charset="0"/>
              </a:rPr>
              <a:t>Proposing a new </a:t>
            </a:r>
            <a:r>
              <a:rPr lang="en-US" sz="4000" b="1" dirty="0" err="1">
                <a:solidFill>
                  <a:srgbClr val="ED3496"/>
                </a:solidFill>
                <a:latin typeface="Helvetica" pitchFamily="2" charset="0"/>
              </a:rPr>
              <a:t>RefSeq</a:t>
            </a:r>
            <a:r>
              <a:rPr lang="en-US" sz="4000" b="1" dirty="0">
                <a:solidFill>
                  <a:srgbClr val="ED3496"/>
                </a:solidFill>
                <a:latin typeface="Helvetica" pitchFamily="2" charset="0"/>
              </a:rPr>
              <a:t> model for the African sequences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161A1-BDF9-BA0E-4D11-2703FEA2A436}"/>
              </a:ext>
            </a:extLst>
          </p:cNvPr>
          <p:cNvGrpSpPr/>
          <p:nvPr/>
        </p:nvGrpSpPr>
        <p:grpSpPr>
          <a:xfrm>
            <a:off x="17311783" y="7838635"/>
            <a:ext cx="7450404" cy="4400374"/>
            <a:chOff x="18820359" y="13566460"/>
            <a:chExt cx="13422586" cy="643932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228BAB4-6EE9-DEF2-8811-B660C5C6E0B8}"/>
                </a:ext>
              </a:extLst>
            </p:cNvPr>
            <p:cNvGrpSpPr/>
            <p:nvPr/>
          </p:nvGrpSpPr>
          <p:grpSpPr>
            <a:xfrm>
              <a:off x="18820359" y="13566460"/>
              <a:ext cx="13422586" cy="6439326"/>
              <a:chOff x="3386424" y="13022222"/>
              <a:chExt cx="14865594" cy="7260919"/>
            </a:xfrm>
          </p:grpSpPr>
          <p:pic>
            <p:nvPicPr>
              <p:cNvPr id="61" name="Graphic 60" descr="Africa with solid fill">
                <a:extLst>
                  <a:ext uri="{FF2B5EF4-FFF2-40B4-BE49-F238E27FC236}">
                    <a16:creationId xmlns:a16="http://schemas.microsoft.com/office/drawing/2014/main" id="{337CEE57-5A96-2DCB-CE57-D5F3419DB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86424" y="14690081"/>
                <a:ext cx="5348170" cy="534817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0D195A2-F694-F3BD-572D-0B0121AFDC87}"/>
                  </a:ext>
                </a:extLst>
              </p:cNvPr>
              <p:cNvSpPr txBox="1"/>
              <p:nvPr/>
            </p:nvSpPr>
            <p:spPr>
              <a:xfrm>
                <a:off x="3535122" y="13022222"/>
                <a:ext cx="5888477" cy="1371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</a:rPr>
                  <a:t>African Genotype</a:t>
                </a:r>
              </a:p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</a:rPr>
                  <a:t>NC_012532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1FADB60-BE05-B3D3-FE12-3280FEF62D9B}"/>
                  </a:ext>
                </a:extLst>
              </p:cNvPr>
              <p:cNvGrpSpPr/>
              <p:nvPr/>
            </p:nvGrpSpPr>
            <p:grpSpPr>
              <a:xfrm>
                <a:off x="8319476" y="14554487"/>
                <a:ext cx="9932542" cy="5728654"/>
                <a:chOff x="7570160" y="12095270"/>
                <a:chExt cx="9932542" cy="5728654"/>
              </a:xfrm>
            </p:grpSpPr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4D635B12-0F7F-D01F-4A4E-FBCF5FE7F6E8}"/>
                    </a:ext>
                  </a:extLst>
                </p:cNvPr>
                <p:cNvSpPr/>
                <p:nvPr/>
              </p:nvSpPr>
              <p:spPr>
                <a:xfrm>
                  <a:off x="8022367" y="12191583"/>
                  <a:ext cx="8115414" cy="5632341"/>
                </a:xfrm>
                <a:prstGeom prst="roundRect">
                  <a:avLst/>
                </a:prstGeom>
                <a:solidFill>
                  <a:srgbClr val="96DCF8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2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pic>
              <p:nvPicPr>
                <p:cNvPr id="69" name="Graphic 68" descr="South America with solid fill">
                  <a:extLst>
                    <a:ext uri="{FF2B5EF4-FFF2-40B4-BE49-F238E27FC236}">
                      <a16:creationId xmlns:a16="http://schemas.microsoft.com/office/drawing/2014/main" id="{6F7943B7-7C2A-949C-AFB3-6C5153119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94859" y="12095270"/>
                  <a:ext cx="5607843" cy="5607845"/>
                </a:xfrm>
                <a:prstGeom prst="rect">
                  <a:avLst/>
                </a:prstGeom>
              </p:spPr>
            </p:pic>
            <p:pic>
              <p:nvPicPr>
                <p:cNvPr id="70" name="Graphic 69" descr="Asia with solid fill">
                  <a:extLst>
                    <a:ext uri="{FF2B5EF4-FFF2-40B4-BE49-F238E27FC236}">
                      <a16:creationId xmlns:a16="http://schemas.microsoft.com/office/drawing/2014/main" id="{0A9F0F24-1F55-82E8-E6BD-BE3A07302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70160" y="12103437"/>
                  <a:ext cx="5381118" cy="5381119"/>
                </a:xfrm>
                <a:prstGeom prst="rect">
                  <a:avLst/>
                </a:prstGeom>
              </p:spPr>
            </p:pic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52FC271-7C98-8A90-BC71-384886540E49}"/>
                </a:ext>
              </a:extLst>
            </p:cNvPr>
            <p:cNvSpPr txBox="1"/>
            <p:nvPr/>
          </p:nvSpPr>
          <p:spPr>
            <a:xfrm>
              <a:off x="24986478" y="13587844"/>
              <a:ext cx="4759099" cy="1756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Asian Genotype</a:t>
              </a:r>
            </a:p>
            <a:p>
              <a:r>
                <a:rPr lang="en-US" sz="2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NC_035889</a:t>
              </a:r>
            </a:p>
            <a:p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7457C01D-211C-6537-91AD-BE1057A5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89931"/>
              </p:ext>
            </p:extLst>
          </p:nvPr>
        </p:nvGraphicFramePr>
        <p:xfrm>
          <a:off x="24342922" y="8243316"/>
          <a:ext cx="8202969" cy="407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288">
                  <a:extLst>
                    <a:ext uri="{9D8B030D-6E8A-4147-A177-3AD203B41FA5}">
                      <a16:colId xmlns:a16="http://schemas.microsoft.com/office/drawing/2014/main" val="1660124539"/>
                    </a:ext>
                  </a:extLst>
                </a:gridCol>
                <a:gridCol w="2248271">
                  <a:extLst>
                    <a:ext uri="{9D8B030D-6E8A-4147-A177-3AD203B41FA5}">
                      <a16:colId xmlns:a16="http://schemas.microsoft.com/office/drawing/2014/main" val="1857469317"/>
                    </a:ext>
                  </a:extLst>
                </a:gridCol>
                <a:gridCol w="1157096">
                  <a:extLst>
                    <a:ext uri="{9D8B030D-6E8A-4147-A177-3AD203B41FA5}">
                      <a16:colId xmlns:a16="http://schemas.microsoft.com/office/drawing/2014/main" val="3223837896"/>
                    </a:ext>
                  </a:extLst>
                </a:gridCol>
                <a:gridCol w="1321823">
                  <a:extLst>
                    <a:ext uri="{9D8B030D-6E8A-4147-A177-3AD203B41FA5}">
                      <a16:colId xmlns:a16="http://schemas.microsoft.com/office/drawing/2014/main" val="747271346"/>
                    </a:ext>
                  </a:extLst>
                </a:gridCol>
                <a:gridCol w="1278491">
                  <a:extLst>
                    <a:ext uri="{9D8B030D-6E8A-4147-A177-3AD203B41FA5}">
                      <a16:colId xmlns:a16="http://schemas.microsoft.com/office/drawing/2014/main" val="4145723583"/>
                    </a:ext>
                  </a:extLst>
                </a:gridCol>
              </a:tblGrid>
              <a:tr h="959419"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</a:t>
                      </a:r>
                    </a:p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seqs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669607"/>
                  </a:ext>
                </a:extLst>
              </a:tr>
              <a:tr h="1555423"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NC_012532</a:t>
                      </a:r>
                    </a:p>
                    <a:p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ZA-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african</a:t>
                      </a:r>
                      <a:endParaRPr lang="en-US" sz="20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  <a:p>
                      <a:r>
                        <a: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(5.8%)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49 (94%)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178350"/>
                  </a:ext>
                </a:extLst>
              </a:tr>
              <a:tr h="155542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NC_035889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ZB1-asian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448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378</a:t>
                      </a:r>
                    </a:p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(84.4%)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70</a:t>
                      </a:r>
                    </a:p>
                    <a:p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(15.6%)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052363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6166A1F-D9DC-0949-DDAF-4D9FD552B6F1}"/>
              </a:ext>
            </a:extLst>
          </p:cNvPr>
          <p:cNvSpPr txBox="1"/>
          <p:nvPr/>
        </p:nvSpPr>
        <p:spPr>
          <a:xfrm>
            <a:off x="18199678" y="13347913"/>
            <a:ext cx="1438414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There are 2,575 ZIKV sequences contained within GenBank, and we ran 1,199 non-synthetic and non-patent sequences through our </a:t>
            </a:r>
            <a:r>
              <a:rPr lang="en-US" sz="4000" b="1" dirty="0">
                <a:latin typeface="Helvetica" pitchFamily="2" charset="0"/>
              </a:rPr>
              <a:t>new African model</a:t>
            </a:r>
            <a:r>
              <a:rPr lang="en-US" sz="4000" dirty="0">
                <a:latin typeface="Helvetica" pitchFamily="2" charset="0"/>
              </a:rPr>
              <a:t>, and the </a:t>
            </a:r>
            <a:r>
              <a:rPr lang="en-US" sz="4000" b="1" dirty="0">
                <a:latin typeface="Helvetica" pitchFamily="2" charset="0"/>
              </a:rPr>
              <a:t>current Asian </a:t>
            </a:r>
            <a:r>
              <a:rPr lang="en-US" sz="4000" b="1" dirty="0" err="1">
                <a:latin typeface="Helvetica" pitchFamily="2" charset="0"/>
              </a:rPr>
              <a:t>RefSeq</a:t>
            </a:r>
            <a:r>
              <a:rPr lang="en-US" sz="4000" dirty="0">
                <a:latin typeface="Helvetica" pitchFamily="2" charset="0"/>
              </a:rPr>
              <a:t>. To find a candidate model, our criteria was that the model was full length and had the representative frameshift. </a:t>
            </a:r>
          </a:p>
          <a:p>
            <a:endParaRPr lang="en-US" dirty="0"/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9D14F8D-B58B-ACFC-9234-69B90E8AC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627679"/>
              </p:ext>
            </p:extLst>
          </p:nvPr>
        </p:nvGraphicFramePr>
        <p:xfrm>
          <a:off x="19016018" y="16846760"/>
          <a:ext cx="12477783" cy="339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651">
                  <a:extLst>
                    <a:ext uri="{9D8B030D-6E8A-4147-A177-3AD203B41FA5}">
                      <a16:colId xmlns:a16="http://schemas.microsoft.com/office/drawing/2014/main" val="1660124539"/>
                    </a:ext>
                  </a:extLst>
                </a:gridCol>
                <a:gridCol w="2636112">
                  <a:extLst>
                    <a:ext uri="{9D8B030D-6E8A-4147-A177-3AD203B41FA5}">
                      <a16:colId xmlns:a16="http://schemas.microsoft.com/office/drawing/2014/main" val="1857469317"/>
                    </a:ext>
                  </a:extLst>
                </a:gridCol>
                <a:gridCol w="1991906">
                  <a:extLst>
                    <a:ext uri="{9D8B030D-6E8A-4147-A177-3AD203B41FA5}">
                      <a16:colId xmlns:a16="http://schemas.microsoft.com/office/drawing/2014/main" val="3223837896"/>
                    </a:ext>
                  </a:extLst>
                </a:gridCol>
                <a:gridCol w="2495557">
                  <a:extLst>
                    <a:ext uri="{9D8B030D-6E8A-4147-A177-3AD203B41FA5}">
                      <a16:colId xmlns:a16="http://schemas.microsoft.com/office/drawing/2014/main" val="747271346"/>
                    </a:ext>
                  </a:extLst>
                </a:gridCol>
                <a:gridCol w="2495557">
                  <a:extLst>
                    <a:ext uri="{9D8B030D-6E8A-4147-A177-3AD203B41FA5}">
                      <a16:colId xmlns:a16="http://schemas.microsoft.com/office/drawing/2014/main" val="4145723583"/>
                    </a:ext>
                  </a:extLst>
                </a:gridCol>
              </a:tblGrid>
              <a:tr h="989710"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model</a:t>
                      </a:r>
                    </a:p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seqs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669607"/>
                  </a:ext>
                </a:extLst>
              </a:tr>
              <a:tr h="1162807">
                <a:tc>
                  <a:txBody>
                    <a:bodyPr/>
                    <a:lstStyle/>
                    <a:p>
                      <a:pPr marL="0" marR="0" lvl="0" indent="0" algn="ctr" defTabSz="3291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KY989511</a:t>
                      </a:r>
                    </a:p>
                    <a:p>
                      <a:endParaRPr lang="en-US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ZA-</a:t>
                      </a:r>
                      <a:r>
                        <a:rPr lang="en-US" sz="3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african</a:t>
                      </a:r>
                      <a:endParaRPr lang="en-US" sz="32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 (93.8%)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8(6.25%)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178350"/>
                  </a:ext>
                </a:extLst>
              </a:tr>
              <a:tr h="116280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NC_035889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ZB1-asian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1057 (98.96%)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  <a:p>
                      <a:r>
                        <a:rPr lang="en-US" sz="3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(1.3%)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089720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CD101727-FC56-DE5C-A196-31B562798FA5}"/>
              </a:ext>
            </a:extLst>
          </p:cNvPr>
          <p:cNvSpPr txBox="1"/>
          <p:nvPr/>
        </p:nvSpPr>
        <p:spPr>
          <a:xfrm>
            <a:off x="18329419" y="21010605"/>
            <a:ext cx="14516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After using the new model, KY989511, we saw an improvement in the African sequences that pass.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D22167-63D3-9A09-F7ED-EFDB93A308FE}"/>
              </a:ext>
            </a:extLst>
          </p:cNvPr>
          <p:cNvSpPr txBox="1"/>
          <p:nvPr/>
        </p:nvSpPr>
        <p:spPr>
          <a:xfrm>
            <a:off x="17831258" y="22716370"/>
            <a:ext cx="16944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>
                <a:solidFill>
                  <a:srgbClr val="ED3496"/>
                </a:solidFill>
                <a:latin typeface="Helvetica" pitchFamily="2" charset="0"/>
              </a:rPr>
              <a:t>Genotyping ZIKV Sequences Using VADR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1A1401-DF8D-5586-A6B0-48455200AD2B}"/>
              </a:ext>
            </a:extLst>
          </p:cNvPr>
          <p:cNvSpPr txBox="1"/>
          <p:nvPr/>
        </p:nvSpPr>
        <p:spPr>
          <a:xfrm>
            <a:off x="18184508" y="23623205"/>
            <a:ext cx="1466176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For ZIKV sequences, and there is a gap in accessible taxonomic tools that can accurately genotype ZIKV. Using a curated and genotyped dataset of 759 ZIKV sequences from Seabra et al. 2022, we selected clade-level phylogenetically-informed VADR models that could accurately sort sequences. We think users will benefit from a three-genotype classification: </a:t>
            </a:r>
            <a:r>
              <a:rPr lang="en-US" sz="4000" b="1" dirty="0">
                <a:latin typeface="Helvetica" pitchFamily="2" charset="0"/>
              </a:rPr>
              <a:t>African, Asian,</a:t>
            </a:r>
            <a:r>
              <a:rPr lang="en-US" sz="4000" dirty="0">
                <a:latin typeface="Helvetica" pitchFamily="2" charset="0"/>
              </a:rPr>
              <a:t> and </a:t>
            </a:r>
            <a:r>
              <a:rPr lang="en-US" sz="4000" b="1" dirty="0">
                <a:latin typeface="Helvetica" pitchFamily="2" charset="0"/>
              </a:rPr>
              <a:t>American.</a:t>
            </a:r>
            <a:r>
              <a:rPr lang="en-US" sz="4000" dirty="0">
                <a:latin typeface="Helvetica" pitchFamily="2" charset="0"/>
              </a:rPr>
              <a:t> </a:t>
            </a:r>
            <a:endParaRPr lang="en-US" sz="4000" i="1" dirty="0">
              <a:latin typeface="Helvetica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9A6A56E-FBF6-166F-AF98-A028CAB26C01}"/>
              </a:ext>
            </a:extLst>
          </p:cNvPr>
          <p:cNvSpPr txBox="1"/>
          <p:nvPr/>
        </p:nvSpPr>
        <p:spPr>
          <a:xfrm>
            <a:off x="6416320" y="2828518"/>
            <a:ext cx="20050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EB Dickinson, Eric P. Nawrocki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C60428-0318-F98E-CE55-5F76C9A31191}"/>
              </a:ext>
            </a:extLst>
          </p:cNvPr>
          <p:cNvSpPr txBox="1"/>
          <p:nvPr/>
        </p:nvSpPr>
        <p:spPr>
          <a:xfrm>
            <a:off x="9179529" y="3703333"/>
            <a:ext cx="14521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Computational Biology Branch, Department of Intramural Research, NLM, NIH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F4FC3-E31B-A63A-B5AD-44E1C22BF380}"/>
              </a:ext>
            </a:extLst>
          </p:cNvPr>
          <p:cNvSpPr txBox="1"/>
          <p:nvPr/>
        </p:nvSpPr>
        <p:spPr>
          <a:xfrm>
            <a:off x="1737613" y="32294421"/>
            <a:ext cx="1409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Helvetica" pitchFamily="2" charset="0"/>
              </a:rPr>
              <a:t>Table 1. </a:t>
            </a:r>
            <a:r>
              <a:rPr lang="en-US" sz="2800" dirty="0">
                <a:latin typeface="Helvetica" pitchFamily="2" charset="0"/>
              </a:rPr>
              <a:t>Each sequence is scored against each model, the highest hmm score means the best likely fit. </a:t>
            </a:r>
            <a:r>
              <a:rPr lang="en-US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C370F7-91D1-3AC0-FA0F-2E900E9F9E42}"/>
              </a:ext>
            </a:extLst>
          </p:cNvPr>
          <p:cNvSpPr txBox="1"/>
          <p:nvPr/>
        </p:nvSpPr>
        <p:spPr>
          <a:xfrm>
            <a:off x="24293279" y="12320415"/>
            <a:ext cx="8252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Table 2.  </a:t>
            </a:r>
            <a:r>
              <a:rPr lang="en-US" sz="2800" dirty="0"/>
              <a:t>Out of 500 random ZIKV sequences, 94% of African sequences were failing.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10920C-301D-DB43-0D39-F0428A3555F8}"/>
              </a:ext>
            </a:extLst>
          </p:cNvPr>
          <p:cNvCxnSpPr>
            <a:cxnSpLocks/>
          </p:cNvCxnSpPr>
          <p:nvPr/>
        </p:nvCxnSpPr>
        <p:spPr>
          <a:xfrm>
            <a:off x="16238821" y="18526330"/>
            <a:ext cx="402825" cy="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5C4F6-E7BD-1D61-5328-64757474EEB9}"/>
              </a:ext>
            </a:extLst>
          </p:cNvPr>
          <p:cNvCxnSpPr>
            <a:cxnSpLocks/>
          </p:cNvCxnSpPr>
          <p:nvPr/>
        </p:nvCxnSpPr>
        <p:spPr>
          <a:xfrm>
            <a:off x="16334509" y="18185929"/>
            <a:ext cx="402825" cy="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1400D2-3C5A-C139-E473-12A3BC08FD52}"/>
              </a:ext>
            </a:extLst>
          </p:cNvPr>
          <p:cNvCxnSpPr/>
          <p:nvPr/>
        </p:nvCxnSpPr>
        <p:spPr>
          <a:xfrm>
            <a:off x="16433509" y="17836037"/>
            <a:ext cx="402825" cy="0"/>
          </a:xfrm>
          <a:prstGeom prst="line">
            <a:avLst/>
          </a:prstGeom>
          <a:ln w="762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833A1EF-B380-1BB6-2D8A-80AAE4F2FACF}"/>
              </a:ext>
            </a:extLst>
          </p:cNvPr>
          <p:cNvSpPr/>
          <p:nvPr/>
        </p:nvSpPr>
        <p:spPr>
          <a:xfrm>
            <a:off x="17775959" y="28020465"/>
            <a:ext cx="7885352" cy="693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B58A6-4699-7EE1-D65A-4FC23511E8DC}"/>
              </a:ext>
            </a:extLst>
          </p:cNvPr>
          <p:cNvSpPr txBox="1"/>
          <p:nvPr/>
        </p:nvSpPr>
        <p:spPr>
          <a:xfrm>
            <a:off x="23446537" y="28527222"/>
            <a:ext cx="2068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ZB2 – American</a:t>
            </a:r>
          </a:p>
          <a:p>
            <a:r>
              <a:rPr lang="en-US" i="1" dirty="0">
                <a:solidFill>
                  <a:srgbClr val="0070C0"/>
                </a:solidFill>
                <a:latin typeface="Helvetica" pitchFamily="2" charset="0"/>
              </a:rPr>
              <a:t>KU509998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33A84B-9946-1C24-068B-69C083A00FDF}"/>
              </a:ext>
            </a:extLst>
          </p:cNvPr>
          <p:cNvSpPr txBox="1"/>
          <p:nvPr/>
        </p:nvSpPr>
        <p:spPr>
          <a:xfrm>
            <a:off x="17912547" y="34260815"/>
            <a:ext cx="223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Helvetica" pitchFamily="2" charset="0"/>
              </a:rPr>
              <a:t>ZB1-Asian</a:t>
            </a:r>
          </a:p>
          <a:p>
            <a:r>
              <a:rPr lang="en-US" i="1" dirty="0">
                <a:solidFill>
                  <a:srgbClr val="00B050"/>
                </a:solidFill>
                <a:latin typeface="Helvetica" pitchFamily="2" charset="0"/>
              </a:rPr>
              <a:t>Combination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2232C4-B8B5-C099-CE3C-5E1FCCAE2C21}"/>
              </a:ext>
            </a:extLst>
          </p:cNvPr>
          <p:cNvSpPr txBox="1"/>
          <p:nvPr/>
        </p:nvSpPr>
        <p:spPr>
          <a:xfrm>
            <a:off x="17924593" y="32000597"/>
            <a:ext cx="162053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ZA – African</a:t>
            </a:r>
          </a:p>
          <a:p>
            <a:r>
              <a:rPr lang="en-US" i="1" dirty="0">
                <a:solidFill>
                  <a:srgbClr val="C00000"/>
                </a:solidFill>
                <a:latin typeface="Helvetica" pitchFamily="2" charset="0"/>
              </a:rPr>
              <a:t>AY632535</a:t>
            </a:r>
          </a:p>
          <a:p>
            <a:endParaRPr lang="en-US" sz="2000" dirty="0">
              <a:solidFill>
                <a:srgbClr val="C00000"/>
              </a:solidFill>
              <a:latin typeface="Helvetica" pitchFamily="2" charset="0"/>
            </a:endParaRPr>
          </a:p>
          <a:p>
            <a:endParaRPr lang="en-US" dirty="0">
              <a:solidFill>
                <a:srgbClr val="C00000"/>
              </a:solidFill>
              <a:latin typeface="Helvetica" pitchFamily="2" charset="0"/>
            </a:endParaRPr>
          </a:p>
        </p:txBody>
      </p:sp>
      <p:pic>
        <p:nvPicPr>
          <p:cNvPr id="18" name="Picture 17" descr="A picture containing text, watch&#10;&#10;AI-generated content may be incorrect.">
            <a:extLst>
              <a:ext uri="{FF2B5EF4-FFF2-40B4-BE49-F238E27FC236}">
                <a16:creationId xmlns:a16="http://schemas.microsoft.com/office/drawing/2014/main" id="{E923C260-EAA6-3F98-D43C-5595CE9F440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9106" b="32246"/>
          <a:stretch/>
        </p:blipFill>
        <p:spPr>
          <a:xfrm>
            <a:off x="17756788" y="28245582"/>
            <a:ext cx="2100943" cy="368276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DA4D3F53-50E0-CBD6-8FC3-784E0E34DFCB}"/>
              </a:ext>
            </a:extLst>
          </p:cNvPr>
          <p:cNvGrpSpPr/>
          <p:nvPr/>
        </p:nvGrpSpPr>
        <p:grpSpPr>
          <a:xfrm rot="20733452">
            <a:off x="20150088" y="28858288"/>
            <a:ext cx="5370714" cy="5551511"/>
            <a:chOff x="19833429" y="31897921"/>
            <a:chExt cx="5388004" cy="5551511"/>
          </a:xfrm>
        </p:grpSpPr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61C19F51-50EE-D168-95D9-DACF8DFF4661}"/>
                </a:ext>
              </a:extLst>
            </p:cNvPr>
            <p:cNvSpPr/>
            <p:nvPr/>
          </p:nvSpPr>
          <p:spPr>
            <a:xfrm>
              <a:off x="19898431" y="32034480"/>
              <a:ext cx="5312843" cy="5363700"/>
            </a:xfrm>
            <a:prstGeom prst="blockArc">
              <a:avLst>
                <a:gd name="adj1" fmla="val 10800000"/>
                <a:gd name="adj2" fmla="val 7542915"/>
                <a:gd name="adj3" fmla="val 4899"/>
              </a:avLst>
            </a:prstGeom>
            <a:solidFill>
              <a:srgbClr val="96DCF8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45F247C-109A-B070-8443-839D497EB13E}"/>
                </a:ext>
              </a:extLst>
            </p:cNvPr>
            <p:cNvGrpSpPr/>
            <p:nvPr/>
          </p:nvGrpSpPr>
          <p:grpSpPr>
            <a:xfrm>
              <a:off x="19833429" y="31897921"/>
              <a:ext cx="5388004" cy="5551511"/>
              <a:chOff x="19833429" y="31897921"/>
              <a:chExt cx="5388004" cy="5551511"/>
            </a:xfrm>
          </p:grpSpPr>
          <p:pic>
            <p:nvPicPr>
              <p:cNvPr id="23" name="Picture 22" descr="A picture containing text, watch&#10;&#10;AI-generated content may be incorrect.">
                <a:extLst>
                  <a:ext uri="{FF2B5EF4-FFF2-40B4-BE49-F238E27FC236}">
                    <a16:creationId xmlns:a16="http://schemas.microsoft.com/office/drawing/2014/main" id="{015AE5EC-10E2-97DD-48F1-09DC5510B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l="27654" r="19582"/>
              <a:stretch/>
            </p:blipFill>
            <p:spPr>
              <a:xfrm>
                <a:off x="19833429" y="31897921"/>
                <a:ext cx="5312843" cy="5551511"/>
              </a:xfrm>
              <a:prstGeom prst="rect">
                <a:avLst/>
              </a:prstGeom>
            </p:spPr>
          </p:pic>
          <p:sp>
            <p:nvSpPr>
              <p:cNvPr id="47" name="Block Arc 46">
                <a:extLst>
                  <a:ext uri="{FF2B5EF4-FFF2-40B4-BE49-F238E27FC236}">
                    <a16:creationId xmlns:a16="http://schemas.microsoft.com/office/drawing/2014/main" id="{B6D2D22E-775B-84B6-EB8C-F5336F9B6EAD}"/>
                  </a:ext>
                </a:extLst>
              </p:cNvPr>
              <p:cNvSpPr/>
              <p:nvPr/>
            </p:nvSpPr>
            <p:spPr>
              <a:xfrm>
                <a:off x="19908590" y="32024320"/>
                <a:ext cx="5312843" cy="5363700"/>
              </a:xfrm>
              <a:prstGeom prst="blockArc">
                <a:avLst>
                  <a:gd name="adj1" fmla="val 7543701"/>
                  <a:gd name="adj2" fmla="val 10593124"/>
                  <a:gd name="adj3" fmla="val 4688"/>
                </a:avLst>
              </a:prstGeom>
              <a:solidFill>
                <a:srgbClr val="92D050">
                  <a:alpha val="4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20887009-FA9B-A331-3563-ACAF8F965CA6}"/>
                </a:ext>
              </a:extLst>
            </p:cNvPr>
            <p:cNvSpPr/>
            <p:nvPr/>
          </p:nvSpPr>
          <p:spPr>
            <a:xfrm>
              <a:off x="19893459" y="31897921"/>
              <a:ext cx="5312843" cy="5363700"/>
            </a:xfrm>
            <a:prstGeom prst="blockArc">
              <a:avLst>
                <a:gd name="adj1" fmla="val 10415432"/>
                <a:gd name="adj2" fmla="val 10621546"/>
                <a:gd name="adj3" fmla="val 4850"/>
              </a:avLst>
            </a:prstGeom>
            <a:solidFill>
              <a:srgbClr val="B35A60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BEBB7C1-ABC9-6A4B-FFE9-75F907E9B4B4}"/>
              </a:ext>
            </a:extLst>
          </p:cNvPr>
          <p:cNvCxnSpPr>
            <a:cxnSpLocks/>
          </p:cNvCxnSpPr>
          <p:nvPr/>
        </p:nvCxnSpPr>
        <p:spPr>
          <a:xfrm>
            <a:off x="19402850" y="32371203"/>
            <a:ext cx="845460" cy="57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A52C08-5937-A1D6-D821-AAD626606104}"/>
              </a:ext>
            </a:extLst>
          </p:cNvPr>
          <p:cNvCxnSpPr>
            <a:cxnSpLocks/>
          </p:cNvCxnSpPr>
          <p:nvPr/>
        </p:nvCxnSpPr>
        <p:spPr>
          <a:xfrm flipV="1">
            <a:off x="19801164" y="32562456"/>
            <a:ext cx="515583" cy="360261"/>
          </a:xfrm>
          <a:prstGeom prst="straightConnector1">
            <a:avLst/>
          </a:prstGeom>
          <a:ln>
            <a:solidFill>
              <a:srgbClr val="CCBC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54B2F3B-91D1-E473-660B-931E4DAE02B1}"/>
              </a:ext>
            </a:extLst>
          </p:cNvPr>
          <p:cNvCxnSpPr>
            <a:cxnSpLocks/>
          </p:cNvCxnSpPr>
          <p:nvPr/>
        </p:nvCxnSpPr>
        <p:spPr>
          <a:xfrm flipV="1">
            <a:off x="19841579" y="32730361"/>
            <a:ext cx="568891" cy="544927"/>
          </a:xfrm>
          <a:prstGeom prst="straightConnector1">
            <a:avLst/>
          </a:prstGeom>
          <a:ln>
            <a:solidFill>
              <a:srgbClr val="75CC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60BB52-DE6C-D10B-BC0F-7C8D2C91A756}"/>
              </a:ext>
            </a:extLst>
          </p:cNvPr>
          <p:cNvCxnSpPr>
            <a:cxnSpLocks/>
          </p:cNvCxnSpPr>
          <p:nvPr/>
        </p:nvCxnSpPr>
        <p:spPr>
          <a:xfrm flipV="1">
            <a:off x="20410470" y="33478924"/>
            <a:ext cx="446640" cy="334102"/>
          </a:xfrm>
          <a:prstGeom prst="straightConnector1">
            <a:avLst/>
          </a:prstGeom>
          <a:ln>
            <a:solidFill>
              <a:srgbClr val="52CC9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5679EB-82BB-CC45-45A7-9581DF033947}"/>
              </a:ext>
            </a:extLst>
          </p:cNvPr>
          <p:cNvCxnSpPr>
            <a:cxnSpLocks/>
          </p:cNvCxnSpPr>
          <p:nvPr/>
        </p:nvCxnSpPr>
        <p:spPr>
          <a:xfrm flipV="1">
            <a:off x="21527088" y="34174549"/>
            <a:ext cx="281224" cy="282326"/>
          </a:xfrm>
          <a:prstGeom prst="straightConnector1">
            <a:avLst/>
          </a:prstGeom>
          <a:ln>
            <a:solidFill>
              <a:srgbClr val="75CC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71D7C9C-75DA-561D-FB2F-170B8F9ECACA}"/>
              </a:ext>
            </a:extLst>
          </p:cNvPr>
          <p:cNvSpPr txBox="1"/>
          <p:nvPr/>
        </p:nvSpPr>
        <p:spPr>
          <a:xfrm>
            <a:off x="17775959" y="35023240"/>
            <a:ext cx="7814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Helvetica" pitchFamily="2" charset="0"/>
              </a:rPr>
              <a:t>Figure 1. </a:t>
            </a:r>
            <a:r>
              <a:rPr lang="en-US" sz="1800" dirty="0">
                <a:latin typeface="Helvetica" pitchFamily="2" charset="0"/>
              </a:rPr>
              <a:t>We selected three total models:</a:t>
            </a:r>
            <a:r>
              <a:rPr lang="en-US" sz="1800" b="1" dirty="0">
                <a:latin typeface="Helvetica" pitchFamily="2" charset="0"/>
              </a:rPr>
              <a:t> ZA-African</a:t>
            </a:r>
            <a:r>
              <a:rPr lang="en-US" b="1" dirty="0">
                <a:latin typeface="Helvetica" pitchFamily="2" charset="0"/>
              </a:rPr>
              <a:t>-</a:t>
            </a:r>
            <a:r>
              <a:rPr lang="en-US" sz="1800" b="1" i="1" dirty="0">
                <a:latin typeface="Helvetica" pitchFamily="2" charset="0"/>
              </a:rPr>
              <a:t>AY632535</a:t>
            </a:r>
            <a:r>
              <a:rPr lang="en-US" sz="1800" dirty="0">
                <a:latin typeface="Helvetica" pitchFamily="2" charset="0"/>
              </a:rPr>
              <a:t>, </a:t>
            </a:r>
            <a:r>
              <a:rPr lang="en-US" sz="1800" b="1" dirty="0">
                <a:latin typeface="Helvetica" pitchFamily="2" charset="0"/>
              </a:rPr>
              <a:t>a combination model of four ZB1–Asian sequences </a:t>
            </a:r>
            <a:r>
              <a:rPr lang="en-US" sz="1800" dirty="0">
                <a:latin typeface="Helvetica" pitchFamily="2" charset="0"/>
              </a:rPr>
              <a:t>(ZB1.0-</a:t>
            </a:r>
            <a:r>
              <a:rPr lang="en-US" sz="1800" i="1" dirty="0">
                <a:latin typeface="Helvetica" pitchFamily="2" charset="0"/>
              </a:rPr>
              <a:t>KX377336</a:t>
            </a:r>
            <a:r>
              <a:rPr lang="en-US" sz="1800" dirty="0">
                <a:latin typeface="Helvetica" pitchFamily="2" charset="0"/>
              </a:rPr>
              <a:t>, top branch of ZB1.1-</a:t>
            </a:r>
            <a:r>
              <a:rPr lang="en-US" sz="1800" i="1" dirty="0">
                <a:latin typeface="Helvetica" pitchFamily="2" charset="0"/>
              </a:rPr>
              <a:t>MW915411</a:t>
            </a:r>
            <a:r>
              <a:rPr lang="en-US" sz="1800" dirty="0">
                <a:latin typeface="Helvetica" pitchFamily="2" charset="0"/>
              </a:rPr>
              <a:t>, bottom branch of ZB1.1- </a:t>
            </a:r>
            <a:r>
              <a:rPr lang="en-US" sz="1800" i="1" dirty="0">
                <a:latin typeface="Helvetica" pitchFamily="2" charset="0"/>
              </a:rPr>
              <a:t>MT377504</a:t>
            </a:r>
            <a:r>
              <a:rPr lang="en-US" sz="1800" dirty="0">
                <a:latin typeface="Helvetica" pitchFamily="2" charset="0"/>
              </a:rPr>
              <a:t>, and ZB1.2 </a:t>
            </a:r>
            <a:r>
              <a:rPr lang="en-US" sz="1800" i="1" dirty="0">
                <a:latin typeface="Helvetica" pitchFamily="2" charset="0"/>
              </a:rPr>
              <a:t>MG807646</a:t>
            </a:r>
            <a:r>
              <a:rPr lang="en-US" sz="1800" dirty="0">
                <a:latin typeface="Helvetica" pitchFamily="2" charset="0"/>
              </a:rPr>
              <a:t>), and </a:t>
            </a:r>
            <a:r>
              <a:rPr lang="en-US" sz="1800" b="1" dirty="0">
                <a:latin typeface="Helvetica" pitchFamily="2" charset="0"/>
              </a:rPr>
              <a:t>ZB2 – American, </a:t>
            </a:r>
            <a:r>
              <a:rPr lang="en-US" sz="1800" b="1" i="1" dirty="0">
                <a:latin typeface="Helvetica" pitchFamily="2" charset="0"/>
              </a:rPr>
              <a:t>KU509998 </a:t>
            </a:r>
            <a:r>
              <a:rPr lang="en-US" dirty="0">
                <a:latin typeface="Helvetica" pitchFamily="2" charset="0"/>
              </a:rPr>
              <a:t>from the Seabra dataset</a:t>
            </a:r>
            <a:r>
              <a:rPr lang="en-US" sz="1800" i="1" dirty="0">
                <a:latin typeface="Helvetica" pitchFamily="2" charset="0"/>
              </a:rPr>
              <a:t>.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9FB0A5C-3416-013E-5011-454E00AAF2B6}"/>
              </a:ext>
            </a:extLst>
          </p:cNvPr>
          <p:cNvSpPr txBox="1"/>
          <p:nvPr/>
        </p:nvSpPr>
        <p:spPr>
          <a:xfrm>
            <a:off x="17949513" y="32831594"/>
            <a:ext cx="213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CBC52"/>
                </a:solidFill>
              </a:rPr>
              <a:t>ZB1.0 – KX377336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53F7277-A0DD-A48C-D924-6A720E617D8F}"/>
              </a:ext>
            </a:extLst>
          </p:cNvPr>
          <p:cNvSpPr txBox="1"/>
          <p:nvPr/>
        </p:nvSpPr>
        <p:spPr>
          <a:xfrm>
            <a:off x="18019423" y="33158581"/>
            <a:ext cx="213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5CC52"/>
                </a:solidFill>
              </a:rPr>
              <a:t>ZB1.1 – MW915411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1F6AE41-5CFE-4CFB-F248-678B840C97C5}"/>
              </a:ext>
            </a:extLst>
          </p:cNvPr>
          <p:cNvSpPr txBox="1"/>
          <p:nvPr/>
        </p:nvSpPr>
        <p:spPr>
          <a:xfrm>
            <a:off x="18510041" y="33662410"/>
            <a:ext cx="213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2CC98"/>
                </a:solidFill>
              </a:rPr>
              <a:t>ZB1.2 – MG807646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9F0C55E-ED21-ADB5-CCA2-2FD4057A63E1}"/>
              </a:ext>
            </a:extLst>
          </p:cNvPr>
          <p:cNvSpPr txBox="1"/>
          <p:nvPr/>
        </p:nvSpPr>
        <p:spPr>
          <a:xfrm>
            <a:off x="19880911" y="34305288"/>
            <a:ext cx="213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ZB1.1 – MT377504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797BAF5-4017-1298-E992-6B67C69DAD0F}"/>
              </a:ext>
            </a:extLst>
          </p:cNvPr>
          <p:cNvSpPr/>
          <p:nvPr/>
        </p:nvSpPr>
        <p:spPr>
          <a:xfrm>
            <a:off x="21574483" y="36711447"/>
            <a:ext cx="7425289" cy="1200330"/>
          </a:xfrm>
          <a:prstGeom prst="rect">
            <a:avLst/>
          </a:prstGeom>
          <a:solidFill>
            <a:srgbClr val="F897E0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373979"/>
                      <a:gd name="connsiteY0" fmla="*/ 0 h 1200330"/>
                      <a:gd name="connsiteX1" fmla="*/ 865311 w 8373979"/>
                      <a:gd name="connsiteY1" fmla="*/ 0 h 1200330"/>
                      <a:gd name="connsiteX2" fmla="*/ 1730622 w 8373979"/>
                      <a:gd name="connsiteY2" fmla="*/ 0 h 1200330"/>
                      <a:gd name="connsiteX3" fmla="*/ 2428454 w 8373979"/>
                      <a:gd name="connsiteY3" fmla="*/ 0 h 1200330"/>
                      <a:gd name="connsiteX4" fmla="*/ 3210025 w 8373979"/>
                      <a:gd name="connsiteY4" fmla="*/ 0 h 1200330"/>
                      <a:gd name="connsiteX5" fmla="*/ 3824117 w 8373979"/>
                      <a:gd name="connsiteY5" fmla="*/ 0 h 1200330"/>
                      <a:gd name="connsiteX6" fmla="*/ 4521949 w 8373979"/>
                      <a:gd name="connsiteY6" fmla="*/ 0 h 1200330"/>
                      <a:gd name="connsiteX7" fmla="*/ 5387260 w 8373979"/>
                      <a:gd name="connsiteY7" fmla="*/ 0 h 1200330"/>
                      <a:gd name="connsiteX8" fmla="*/ 5917612 w 8373979"/>
                      <a:gd name="connsiteY8" fmla="*/ 0 h 1200330"/>
                      <a:gd name="connsiteX9" fmla="*/ 6699183 w 8373979"/>
                      <a:gd name="connsiteY9" fmla="*/ 0 h 1200330"/>
                      <a:gd name="connsiteX10" fmla="*/ 7229535 w 8373979"/>
                      <a:gd name="connsiteY10" fmla="*/ 0 h 1200330"/>
                      <a:gd name="connsiteX11" fmla="*/ 8373979 w 8373979"/>
                      <a:gd name="connsiteY11" fmla="*/ 0 h 1200330"/>
                      <a:gd name="connsiteX12" fmla="*/ 8373979 w 8373979"/>
                      <a:gd name="connsiteY12" fmla="*/ 612168 h 1200330"/>
                      <a:gd name="connsiteX13" fmla="*/ 8373979 w 8373979"/>
                      <a:gd name="connsiteY13" fmla="*/ 1200330 h 1200330"/>
                      <a:gd name="connsiteX14" fmla="*/ 7508668 w 8373979"/>
                      <a:gd name="connsiteY14" fmla="*/ 1200330 h 1200330"/>
                      <a:gd name="connsiteX15" fmla="*/ 6810836 w 8373979"/>
                      <a:gd name="connsiteY15" fmla="*/ 1200330 h 1200330"/>
                      <a:gd name="connsiteX16" fmla="*/ 6113005 w 8373979"/>
                      <a:gd name="connsiteY16" fmla="*/ 1200330 h 1200330"/>
                      <a:gd name="connsiteX17" fmla="*/ 5415173 w 8373979"/>
                      <a:gd name="connsiteY17" fmla="*/ 1200330 h 1200330"/>
                      <a:gd name="connsiteX18" fmla="*/ 4717342 w 8373979"/>
                      <a:gd name="connsiteY18" fmla="*/ 1200330 h 1200330"/>
                      <a:gd name="connsiteX19" fmla="*/ 4103250 w 8373979"/>
                      <a:gd name="connsiteY19" fmla="*/ 1200330 h 1200330"/>
                      <a:gd name="connsiteX20" fmla="*/ 3321678 w 8373979"/>
                      <a:gd name="connsiteY20" fmla="*/ 1200330 h 1200330"/>
                      <a:gd name="connsiteX21" fmla="*/ 2623847 w 8373979"/>
                      <a:gd name="connsiteY21" fmla="*/ 1200330 h 1200330"/>
                      <a:gd name="connsiteX22" fmla="*/ 1758536 w 8373979"/>
                      <a:gd name="connsiteY22" fmla="*/ 1200330 h 1200330"/>
                      <a:gd name="connsiteX23" fmla="*/ 893224 w 8373979"/>
                      <a:gd name="connsiteY23" fmla="*/ 1200330 h 1200330"/>
                      <a:gd name="connsiteX24" fmla="*/ 0 w 8373979"/>
                      <a:gd name="connsiteY24" fmla="*/ 1200330 h 1200330"/>
                      <a:gd name="connsiteX25" fmla="*/ 0 w 8373979"/>
                      <a:gd name="connsiteY25" fmla="*/ 588162 h 1200330"/>
                      <a:gd name="connsiteX26" fmla="*/ 0 w 8373979"/>
                      <a:gd name="connsiteY26" fmla="*/ 0 h 1200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373979" h="1200330" fill="none" extrusionOk="0">
                        <a:moveTo>
                          <a:pt x="0" y="0"/>
                        </a:moveTo>
                        <a:cubicBezTo>
                          <a:pt x="376103" y="34882"/>
                          <a:pt x="555763" y="-13714"/>
                          <a:pt x="865311" y="0"/>
                        </a:cubicBezTo>
                        <a:cubicBezTo>
                          <a:pt x="1174859" y="13714"/>
                          <a:pt x="1323604" y="30941"/>
                          <a:pt x="1730622" y="0"/>
                        </a:cubicBezTo>
                        <a:cubicBezTo>
                          <a:pt x="2137640" y="-30941"/>
                          <a:pt x="2095830" y="-8860"/>
                          <a:pt x="2428454" y="0"/>
                        </a:cubicBezTo>
                        <a:cubicBezTo>
                          <a:pt x="2761078" y="8860"/>
                          <a:pt x="2955491" y="-33165"/>
                          <a:pt x="3210025" y="0"/>
                        </a:cubicBezTo>
                        <a:cubicBezTo>
                          <a:pt x="3464559" y="33165"/>
                          <a:pt x="3657886" y="-25757"/>
                          <a:pt x="3824117" y="0"/>
                        </a:cubicBezTo>
                        <a:cubicBezTo>
                          <a:pt x="3990348" y="25757"/>
                          <a:pt x="4179533" y="-8404"/>
                          <a:pt x="4521949" y="0"/>
                        </a:cubicBezTo>
                        <a:cubicBezTo>
                          <a:pt x="4864365" y="8404"/>
                          <a:pt x="5047257" y="-26445"/>
                          <a:pt x="5387260" y="0"/>
                        </a:cubicBezTo>
                        <a:cubicBezTo>
                          <a:pt x="5727263" y="26445"/>
                          <a:pt x="5667218" y="-22558"/>
                          <a:pt x="5917612" y="0"/>
                        </a:cubicBezTo>
                        <a:cubicBezTo>
                          <a:pt x="6168006" y="22558"/>
                          <a:pt x="6443847" y="-38301"/>
                          <a:pt x="6699183" y="0"/>
                        </a:cubicBezTo>
                        <a:cubicBezTo>
                          <a:pt x="6954519" y="38301"/>
                          <a:pt x="7085629" y="3789"/>
                          <a:pt x="7229535" y="0"/>
                        </a:cubicBezTo>
                        <a:cubicBezTo>
                          <a:pt x="7373441" y="-3789"/>
                          <a:pt x="7831534" y="55845"/>
                          <a:pt x="8373979" y="0"/>
                        </a:cubicBezTo>
                        <a:cubicBezTo>
                          <a:pt x="8393876" y="188791"/>
                          <a:pt x="8357735" y="320551"/>
                          <a:pt x="8373979" y="612168"/>
                        </a:cubicBezTo>
                        <a:cubicBezTo>
                          <a:pt x="8390223" y="903785"/>
                          <a:pt x="8360427" y="1067963"/>
                          <a:pt x="8373979" y="1200330"/>
                        </a:cubicBezTo>
                        <a:cubicBezTo>
                          <a:pt x="8023790" y="1195935"/>
                          <a:pt x="7883653" y="1233667"/>
                          <a:pt x="7508668" y="1200330"/>
                        </a:cubicBezTo>
                        <a:cubicBezTo>
                          <a:pt x="7133683" y="1166993"/>
                          <a:pt x="7098005" y="1167080"/>
                          <a:pt x="6810836" y="1200330"/>
                        </a:cubicBezTo>
                        <a:cubicBezTo>
                          <a:pt x="6523667" y="1233580"/>
                          <a:pt x="6450925" y="1175132"/>
                          <a:pt x="6113005" y="1200330"/>
                        </a:cubicBezTo>
                        <a:cubicBezTo>
                          <a:pt x="5775085" y="1225528"/>
                          <a:pt x="5695399" y="1202969"/>
                          <a:pt x="5415173" y="1200330"/>
                        </a:cubicBezTo>
                        <a:cubicBezTo>
                          <a:pt x="5134947" y="1197691"/>
                          <a:pt x="4922533" y="1210250"/>
                          <a:pt x="4717342" y="1200330"/>
                        </a:cubicBezTo>
                        <a:cubicBezTo>
                          <a:pt x="4512151" y="1190410"/>
                          <a:pt x="4235133" y="1178053"/>
                          <a:pt x="4103250" y="1200330"/>
                        </a:cubicBezTo>
                        <a:cubicBezTo>
                          <a:pt x="3971367" y="1222607"/>
                          <a:pt x="3703300" y="1186944"/>
                          <a:pt x="3321678" y="1200330"/>
                        </a:cubicBezTo>
                        <a:cubicBezTo>
                          <a:pt x="2940056" y="1213716"/>
                          <a:pt x="2778964" y="1193383"/>
                          <a:pt x="2623847" y="1200330"/>
                        </a:cubicBezTo>
                        <a:cubicBezTo>
                          <a:pt x="2468730" y="1207277"/>
                          <a:pt x="2176192" y="1196420"/>
                          <a:pt x="1758536" y="1200330"/>
                        </a:cubicBezTo>
                        <a:cubicBezTo>
                          <a:pt x="1340880" y="1204240"/>
                          <a:pt x="1132201" y="1206164"/>
                          <a:pt x="893224" y="1200330"/>
                        </a:cubicBezTo>
                        <a:cubicBezTo>
                          <a:pt x="654247" y="1194496"/>
                          <a:pt x="238196" y="1160855"/>
                          <a:pt x="0" y="1200330"/>
                        </a:cubicBezTo>
                        <a:cubicBezTo>
                          <a:pt x="261" y="965400"/>
                          <a:pt x="-12010" y="776491"/>
                          <a:pt x="0" y="588162"/>
                        </a:cubicBezTo>
                        <a:cubicBezTo>
                          <a:pt x="12010" y="399833"/>
                          <a:pt x="-17361" y="166816"/>
                          <a:pt x="0" y="0"/>
                        </a:cubicBezTo>
                        <a:close/>
                      </a:path>
                      <a:path w="8373979" h="1200330" stroke="0" extrusionOk="0">
                        <a:moveTo>
                          <a:pt x="0" y="0"/>
                        </a:moveTo>
                        <a:cubicBezTo>
                          <a:pt x="275384" y="-17872"/>
                          <a:pt x="389036" y="25474"/>
                          <a:pt x="614092" y="0"/>
                        </a:cubicBezTo>
                        <a:cubicBezTo>
                          <a:pt x="839148" y="-25474"/>
                          <a:pt x="942832" y="-16904"/>
                          <a:pt x="1060704" y="0"/>
                        </a:cubicBezTo>
                        <a:cubicBezTo>
                          <a:pt x="1178576" y="16904"/>
                          <a:pt x="1640767" y="42509"/>
                          <a:pt x="1926015" y="0"/>
                        </a:cubicBezTo>
                        <a:cubicBezTo>
                          <a:pt x="2211263" y="-42509"/>
                          <a:pt x="2406811" y="-26092"/>
                          <a:pt x="2540107" y="0"/>
                        </a:cubicBezTo>
                        <a:cubicBezTo>
                          <a:pt x="2673403" y="26092"/>
                          <a:pt x="2861315" y="10853"/>
                          <a:pt x="3154199" y="0"/>
                        </a:cubicBezTo>
                        <a:cubicBezTo>
                          <a:pt x="3447083" y="-10853"/>
                          <a:pt x="3820835" y="-8250"/>
                          <a:pt x="4019510" y="0"/>
                        </a:cubicBezTo>
                        <a:cubicBezTo>
                          <a:pt x="4218185" y="8250"/>
                          <a:pt x="4370326" y="22844"/>
                          <a:pt x="4549862" y="0"/>
                        </a:cubicBezTo>
                        <a:cubicBezTo>
                          <a:pt x="4729398" y="-22844"/>
                          <a:pt x="5107519" y="26592"/>
                          <a:pt x="5415173" y="0"/>
                        </a:cubicBezTo>
                        <a:cubicBezTo>
                          <a:pt x="5722827" y="-26592"/>
                          <a:pt x="6029055" y="18062"/>
                          <a:pt x="6280484" y="0"/>
                        </a:cubicBezTo>
                        <a:cubicBezTo>
                          <a:pt x="6531913" y="-18062"/>
                          <a:pt x="6742966" y="-11629"/>
                          <a:pt x="6978316" y="0"/>
                        </a:cubicBezTo>
                        <a:cubicBezTo>
                          <a:pt x="7213666" y="11629"/>
                          <a:pt x="7738764" y="-24697"/>
                          <a:pt x="8373979" y="0"/>
                        </a:cubicBezTo>
                        <a:cubicBezTo>
                          <a:pt x="8358078" y="208914"/>
                          <a:pt x="8370408" y="456681"/>
                          <a:pt x="8373979" y="588162"/>
                        </a:cubicBezTo>
                        <a:cubicBezTo>
                          <a:pt x="8377550" y="719643"/>
                          <a:pt x="8387670" y="899974"/>
                          <a:pt x="8373979" y="1200330"/>
                        </a:cubicBezTo>
                        <a:cubicBezTo>
                          <a:pt x="8207141" y="1181906"/>
                          <a:pt x="7878193" y="1209926"/>
                          <a:pt x="7676147" y="1200330"/>
                        </a:cubicBezTo>
                        <a:cubicBezTo>
                          <a:pt x="7474101" y="1190734"/>
                          <a:pt x="7388885" y="1182614"/>
                          <a:pt x="7145795" y="1200330"/>
                        </a:cubicBezTo>
                        <a:cubicBezTo>
                          <a:pt x="6902705" y="1218046"/>
                          <a:pt x="6668979" y="1193928"/>
                          <a:pt x="6447964" y="1200330"/>
                        </a:cubicBezTo>
                        <a:cubicBezTo>
                          <a:pt x="6226949" y="1206732"/>
                          <a:pt x="5768073" y="1172343"/>
                          <a:pt x="5582653" y="1200330"/>
                        </a:cubicBezTo>
                        <a:cubicBezTo>
                          <a:pt x="5397233" y="1228317"/>
                          <a:pt x="5029949" y="1208032"/>
                          <a:pt x="4884821" y="1200330"/>
                        </a:cubicBezTo>
                        <a:cubicBezTo>
                          <a:pt x="4739693" y="1192628"/>
                          <a:pt x="4575497" y="1178347"/>
                          <a:pt x="4438209" y="1200330"/>
                        </a:cubicBezTo>
                        <a:cubicBezTo>
                          <a:pt x="4300921" y="1222313"/>
                          <a:pt x="4129720" y="1212719"/>
                          <a:pt x="3907857" y="1200330"/>
                        </a:cubicBezTo>
                        <a:cubicBezTo>
                          <a:pt x="3685994" y="1187941"/>
                          <a:pt x="3425192" y="1227399"/>
                          <a:pt x="3042546" y="1200330"/>
                        </a:cubicBezTo>
                        <a:cubicBezTo>
                          <a:pt x="2659900" y="1173261"/>
                          <a:pt x="2634183" y="1169163"/>
                          <a:pt x="2344714" y="1200330"/>
                        </a:cubicBezTo>
                        <a:cubicBezTo>
                          <a:pt x="2055245" y="1231497"/>
                          <a:pt x="2052272" y="1211411"/>
                          <a:pt x="1814362" y="1200330"/>
                        </a:cubicBezTo>
                        <a:cubicBezTo>
                          <a:pt x="1576452" y="1189249"/>
                          <a:pt x="1303283" y="1221909"/>
                          <a:pt x="1116531" y="1200330"/>
                        </a:cubicBezTo>
                        <a:cubicBezTo>
                          <a:pt x="929779" y="1178751"/>
                          <a:pt x="760423" y="1196782"/>
                          <a:pt x="669918" y="1200330"/>
                        </a:cubicBezTo>
                        <a:cubicBezTo>
                          <a:pt x="579413" y="1203878"/>
                          <a:pt x="325612" y="1190375"/>
                          <a:pt x="0" y="1200330"/>
                        </a:cubicBezTo>
                        <a:cubicBezTo>
                          <a:pt x="-3550" y="1031421"/>
                          <a:pt x="-11502" y="880263"/>
                          <a:pt x="0" y="600165"/>
                        </a:cubicBezTo>
                        <a:cubicBezTo>
                          <a:pt x="11502" y="320067"/>
                          <a:pt x="-27907" y="1778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Helvetica" pitchFamily="2" charset="0"/>
              </a:rPr>
              <a:t>Summary</a:t>
            </a:r>
            <a:endParaRPr lang="en-US" sz="5400" dirty="0">
              <a:solidFill>
                <a:schemeClr val="tx1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D40F960-D396-C3EA-0E7F-37113E98492B}"/>
              </a:ext>
            </a:extLst>
          </p:cNvPr>
          <p:cNvGrpSpPr/>
          <p:nvPr/>
        </p:nvGrpSpPr>
        <p:grpSpPr>
          <a:xfrm>
            <a:off x="697460" y="14590909"/>
            <a:ext cx="29791612" cy="7174382"/>
            <a:chOff x="1028700" y="14017066"/>
            <a:chExt cx="29791612" cy="7174382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18BA4B3-7ECF-20D1-4568-7E315F39099C}"/>
                </a:ext>
              </a:extLst>
            </p:cNvPr>
            <p:cNvGrpSpPr/>
            <p:nvPr/>
          </p:nvGrpSpPr>
          <p:grpSpPr>
            <a:xfrm>
              <a:off x="1028700" y="14017066"/>
              <a:ext cx="16592519" cy="7174382"/>
              <a:chOff x="1028700" y="14017066"/>
              <a:chExt cx="16592519" cy="717438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F1EF325-8CF2-28D1-C06C-302B1F64B4EF}"/>
                  </a:ext>
                </a:extLst>
              </p:cNvPr>
              <p:cNvGrpSpPr/>
              <p:nvPr/>
            </p:nvGrpSpPr>
            <p:grpSpPr>
              <a:xfrm>
                <a:off x="1028700" y="14017066"/>
                <a:ext cx="16592519" cy="7174382"/>
                <a:chOff x="1079620" y="14015615"/>
                <a:chExt cx="16592519" cy="7174382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E86D964-D0D4-82AA-16E3-358EA6E1D40B}"/>
                    </a:ext>
                  </a:extLst>
                </p:cNvPr>
                <p:cNvGrpSpPr/>
                <p:nvPr/>
              </p:nvGrpSpPr>
              <p:grpSpPr>
                <a:xfrm>
                  <a:off x="1079620" y="14015615"/>
                  <a:ext cx="16592519" cy="5614969"/>
                  <a:chOff x="1079620" y="12964055"/>
                  <a:chExt cx="16592519" cy="5614969"/>
                </a:xfrm>
              </p:grpSpPr>
              <p:sp>
                <p:nvSpPr>
                  <p:cNvPr id="54" name="Triangle 53">
                    <a:extLst>
                      <a:ext uri="{FF2B5EF4-FFF2-40B4-BE49-F238E27FC236}">
                        <a16:creationId xmlns:a16="http://schemas.microsoft.com/office/drawing/2014/main" id="{BD65ED92-2D3F-5B29-A69A-0D5C74680B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349875" y="15746807"/>
                    <a:ext cx="15961908" cy="2832217"/>
                  </a:xfrm>
                  <a:prstGeom prst="triangle">
                    <a:avLst>
                      <a:gd name="adj" fmla="val 49436"/>
                    </a:avLst>
                  </a:prstGeom>
                  <a:solidFill>
                    <a:schemeClr val="bg2">
                      <a:lumMod val="25000"/>
                      <a:alpha val="12941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D2595203-C359-162E-B160-CCE10BEF0F32}"/>
                      </a:ext>
                    </a:extLst>
                  </p:cNvPr>
                  <p:cNvGrpSpPr/>
                  <p:nvPr/>
                </p:nvGrpSpPr>
                <p:grpSpPr>
                  <a:xfrm>
                    <a:off x="1079620" y="12964055"/>
                    <a:ext cx="16592519" cy="4776935"/>
                    <a:chOff x="559001" y="11454250"/>
                    <a:chExt cx="16592519" cy="4776935"/>
                  </a:xfrm>
                </p:grpSpPr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00DDB908-8912-5F66-1634-461DC9EE09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001" y="11454250"/>
                      <a:ext cx="1047969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CDS </a:t>
                      </a:r>
                    </a:p>
                  </p:txBody>
                </p:sp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A6A6680A-77E4-CB17-078D-9D1B25D06D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001" y="11715716"/>
                      <a:ext cx="16592519" cy="4515469"/>
                      <a:chOff x="559001" y="11715716"/>
                      <a:chExt cx="16592519" cy="4515469"/>
                    </a:xfrm>
                  </p:grpSpPr>
                  <p:pic>
                    <p:nvPicPr>
                      <p:cNvPr id="3" name="Picture 2">
                        <a:extLst>
                          <a:ext uri="{FF2B5EF4-FFF2-40B4-BE49-F238E27FC236}">
                            <a16:creationId xmlns:a16="http://schemas.microsoft.com/office/drawing/2014/main" id="{03CC5DB2-5F01-E2BC-D483-FA9B192ACF2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9771" y="13550590"/>
                        <a:ext cx="16271749" cy="1019913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AB5CEBCE-32A3-29E7-CA9B-59BD8C3DA31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94258" y="11715716"/>
                        <a:ext cx="14356702" cy="0"/>
                      </a:xfrm>
                      <a:prstGeom prst="line">
                        <a:avLst/>
                      </a:prstGeom>
                      <a:ln w="76200">
                        <a:headEnd type="triangle"/>
                        <a:tailEnd type="triangle"/>
                      </a:ln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" name="Straight Connector 33">
                        <a:extLst>
                          <a:ext uri="{FF2B5EF4-FFF2-40B4-BE49-F238E27FC236}">
                            <a16:creationId xmlns:a16="http://schemas.microsoft.com/office/drawing/2014/main" id="{6929A574-E9ED-8046-A769-21EED486B5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94258" y="12378949"/>
                        <a:ext cx="14401797" cy="0"/>
                      </a:xfrm>
                      <a:prstGeom prst="line">
                        <a:avLst/>
                      </a:prstGeom>
                      <a:ln w="76200">
                        <a:solidFill>
                          <a:schemeClr val="bg1">
                            <a:lumMod val="65000"/>
                          </a:schemeClr>
                        </a:solidFill>
                        <a:headEnd type="triangle"/>
                        <a:tailEnd type="triangle"/>
                      </a:ln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BF1737B3-27F2-573D-D0EC-A2B0F4ABD9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8140" y="12086562"/>
                        <a:ext cx="1369212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3200" b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</a:rPr>
                          <a:t>gene </a:t>
                        </a:r>
                      </a:p>
                    </p:txBody>
                  </p: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DAEAE6BB-31FF-B918-85D4-3FE3F90AEF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9001" y="12810328"/>
                        <a:ext cx="7620913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3200" b="1" dirty="0" err="1"/>
                          <a:t>Mat_peptides</a:t>
                        </a:r>
                        <a:r>
                          <a:rPr lang="en-US" sz="3200" b="1" dirty="0"/>
                          <a:t> </a:t>
                        </a:r>
                      </a:p>
                    </p:txBody>
                  </p: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9FA17562-E04D-54FB-571B-55E3E444513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822856" y="14595856"/>
                        <a:ext cx="402825" cy="0"/>
                      </a:xfrm>
                      <a:prstGeom prst="line">
                        <a:avLst/>
                      </a:prstGeom>
                      <a:ln w="76200" cmpd="sng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1F568A1-9AAB-E469-7329-0283E3A9889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14625" y="15069312"/>
                        <a:ext cx="402825" cy="0"/>
                      </a:xfrm>
                      <a:prstGeom prst="line">
                        <a:avLst/>
                      </a:prstGeom>
                      <a:ln w="76200" cmpd="sng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F6C0440D-4C8B-EFB0-C3AD-8F43460DE7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160" y="14845792"/>
                        <a:ext cx="402825" cy="0"/>
                      </a:xfrm>
                      <a:prstGeom prst="line">
                        <a:avLst/>
                      </a:prstGeom>
                      <a:ln w="76200" cmpd="sng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AA07161E-EE70-E461-A642-5BE6631A2E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82648" y="15153967"/>
                        <a:ext cx="1880591" cy="10772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3200" b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rPr>
                          <a:t>Stem loops  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95634EB9-94C8-BE95-EE85-3CB773F9DC23}"/>
                    </a:ext>
                  </a:extLst>
                </p:cNvPr>
                <p:cNvGrpSpPr/>
                <p:nvPr/>
              </p:nvGrpSpPr>
              <p:grpSpPr>
                <a:xfrm>
                  <a:off x="1181135" y="20691876"/>
                  <a:ext cx="16130648" cy="498121"/>
                  <a:chOff x="1098759" y="20297155"/>
                  <a:chExt cx="16130648" cy="498121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11BC9375-09B3-1DA1-8F00-EE67BABD94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8759" y="20578814"/>
                    <a:ext cx="16130648" cy="0"/>
                  </a:xfrm>
                  <a:prstGeom prst="line">
                    <a:avLst/>
                  </a:prstGeom>
                  <a:ln w="762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8D4ACAD6-E153-63B1-6512-129292991C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8759" y="20346203"/>
                    <a:ext cx="8927" cy="441517"/>
                  </a:xfrm>
                  <a:prstGeom prst="line">
                    <a:avLst/>
                  </a:prstGeom>
                  <a:ln w="76200" cmpd="sng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9385E76-8C14-4217-ED98-52A23754C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28314" y="20350498"/>
                    <a:ext cx="0" cy="437222"/>
                  </a:xfrm>
                  <a:prstGeom prst="line">
                    <a:avLst/>
                  </a:prstGeom>
                  <a:ln w="76200" cmpd="sng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61F02D59-82CA-C14C-532F-2CFFF38070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0540" y="20346203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3499DE9-7FFD-02AF-0CCC-DFC56B10F9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83533" y="20346202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ED349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22399FD0-8B8A-97D8-03C9-D724D74AA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56093" y="20362351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ED349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9F267BD-BF2C-4208-7741-8EEB049DDB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97826" y="20346201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ED349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1983B329-6EE8-E9A3-7314-8280DDF7A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91762" y="20319458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52D451C7-2FD8-DFB2-2731-F287130B5B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3335" y="20312479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2690A04-A86A-3648-4BE6-4BA098894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05520" y="20312479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B5E35043-1262-0726-00EE-2B48001274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9075" y="20319458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398ABCC9-B078-89DF-7B0C-C3FCC7A2CE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756460" y="20312478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DA27AEB1-53EE-4BC8-5852-136F6110A7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845563" y="20297155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37221EAB-90D8-C02B-97B5-BEBDF739A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24236" y="20346201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5838AFE3-CEC4-DB68-77E6-325F176484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698579" y="20331147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2DCC694-D42A-8E3A-43A0-EDA2DA340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899712" y="20331145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CB94C287-9170-7DD5-6F1A-B9579625E9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037266" y="20338393"/>
                    <a:ext cx="0" cy="432925"/>
                  </a:xfrm>
                  <a:prstGeom prst="line">
                    <a:avLst/>
                  </a:prstGeom>
                  <a:ln w="76200" cmpd="sng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F3FB6D0-9A69-C0F6-D15B-53A4E5C3DB47}"/>
                  </a:ext>
                </a:extLst>
              </p:cNvPr>
              <p:cNvSpPr txBox="1"/>
              <p:nvPr/>
            </p:nvSpPr>
            <p:spPr>
              <a:xfrm>
                <a:off x="16491325" y="16302897"/>
                <a:ext cx="808090" cy="64633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  3’</a:t>
                </a: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0E2AB1-44CA-D73D-D186-640A3B444838}"/>
                </a:ext>
              </a:extLst>
            </p:cNvPr>
            <p:cNvSpPr txBox="1"/>
            <p:nvPr/>
          </p:nvSpPr>
          <p:spPr>
            <a:xfrm>
              <a:off x="2898339" y="17169012"/>
              <a:ext cx="20802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rgbClr val="ED3496"/>
                  </a:solidFill>
                </a:rPr>
                <a:t>Structural proteins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134D52B-1ECF-5E4D-7EC5-351E75D981E6}"/>
                </a:ext>
              </a:extLst>
            </p:cNvPr>
            <p:cNvSpPr txBox="1"/>
            <p:nvPr/>
          </p:nvSpPr>
          <p:spPr>
            <a:xfrm>
              <a:off x="10017712" y="17221657"/>
              <a:ext cx="208026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srgbClr val="159CD4"/>
                  </a:solidFill>
                </a:rPr>
                <a:t>Non-structural proteins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A5934144-0CCC-FE7F-D47E-F0609EEA8CF1}"/>
              </a:ext>
            </a:extLst>
          </p:cNvPr>
          <p:cNvSpPr txBox="1"/>
          <p:nvPr/>
        </p:nvSpPr>
        <p:spPr>
          <a:xfrm>
            <a:off x="1028699" y="13709280"/>
            <a:ext cx="7260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latin typeface="Helvetica" pitchFamily="2" charset="0"/>
              </a:rPr>
              <a:t>ZIKV Feature Annotation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4AB5D82-087C-3F65-259D-464E39B24641}"/>
              </a:ext>
            </a:extLst>
          </p:cNvPr>
          <p:cNvSpPr txBox="1"/>
          <p:nvPr/>
        </p:nvSpPr>
        <p:spPr>
          <a:xfrm>
            <a:off x="25895491" y="34128703"/>
            <a:ext cx="6363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Helvetica" pitchFamily="2" charset="0"/>
              </a:rPr>
              <a:t>Figure 2. </a:t>
            </a:r>
            <a:r>
              <a:rPr lang="en-US" dirty="0">
                <a:latin typeface="Helvetica" pitchFamily="2" charset="0"/>
              </a:rPr>
              <a:t>With the curated models, VADR can accurately genotype  African (KY989511), Asian (MG807646), and American (NC_035889) groups</a:t>
            </a:r>
            <a:r>
              <a:rPr lang="en-US">
                <a:latin typeface="Helvetica" pitchFamily="2" charset="0"/>
              </a:rPr>
              <a:t>. 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9528AFE-CB3D-D824-69D9-15728BE52E19}"/>
              </a:ext>
            </a:extLst>
          </p:cNvPr>
          <p:cNvSpPr txBox="1"/>
          <p:nvPr/>
        </p:nvSpPr>
        <p:spPr>
          <a:xfrm>
            <a:off x="18510041" y="38185344"/>
            <a:ext cx="13428776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We identified </a:t>
            </a:r>
            <a:r>
              <a:rPr lang="en-US" sz="4000" b="1" dirty="0"/>
              <a:t>a new African reference model , KY989511</a:t>
            </a:r>
            <a:r>
              <a:rPr lang="en-US" sz="4000" dirty="0"/>
              <a:t>, that better represents the diversity of the ZA-African genotype.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We found that VADR can </a:t>
            </a:r>
            <a:r>
              <a:rPr lang="en-US" sz="4000" b="1" dirty="0"/>
              <a:t>accurately sort ZIKV sequences into African, Asian, and American genotypes</a:t>
            </a:r>
            <a:r>
              <a:rPr lang="en-US" sz="4000" dirty="0"/>
              <a:t> using curated models.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BCBADBD-B6EA-07A6-B5B8-65C00060A24B}"/>
              </a:ext>
            </a:extLst>
          </p:cNvPr>
          <p:cNvSpPr txBox="1"/>
          <p:nvPr/>
        </p:nvSpPr>
        <p:spPr>
          <a:xfrm>
            <a:off x="1544120" y="40816687"/>
            <a:ext cx="154679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Seabra, Sofia G., Pieter J. K. Libin, Kristof Theys, Anna Zhukova, Barney I. Potter, Hanna Nebenzahl-Guimaraes, Alexander E.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Gorbalenya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, et al. 2022. “Genome-Wide Diversity of Zika Virus: Exploring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Spatio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-Temporal Dynamics to Guide a New Nomenclature Proposal.” </a:t>
            </a: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Virus Evolution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8 (1): veac029.</a:t>
            </a:r>
            <a:endParaRPr lang="en-US" sz="2400" b="0" dirty="0">
              <a:effectLst/>
              <a:latin typeface="Helvetica" pitchFamily="2" charset="0"/>
            </a:endParaRPr>
          </a:p>
          <a:p>
            <a:pPr>
              <a:buNone/>
            </a:pPr>
            <a:br>
              <a:rPr lang="en-US" sz="2400" dirty="0">
                <a:latin typeface="Helvetica" pitchFamily="2" charset="0"/>
              </a:rPr>
            </a:br>
            <a:endParaRPr lang="en-US" sz="2400" dirty="0">
              <a:latin typeface="Helvetica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D4F4D89-36D3-EC52-E272-5F5305A3B596}"/>
              </a:ext>
            </a:extLst>
          </p:cNvPr>
          <p:cNvSpPr/>
          <p:nvPr/>
        </p:nvSpPr>
        <p:spPr>
          <a:xfrm>
            <a:off x="5167398" y="40046853"/>
            <a:ext cx="6651953" cy="603783"/>
          </a:xfrm>
          <a:prstGeom prst="rect">
            <a:avLst/>
          </a:prstGeom>
          <a:solidFill>
            <a:srgbClr val="F897E0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373979"/>
                      <a:gd name="connsiteY0" fmla="*/ 0 h 1200330"/>
                      <a:gd name="connsiteX1" fmla="*/ 865311 w 8373979"/>
                      <a:gd name="connsiteY1" fmla="*/ 0 h 1200330"/>
                      <a:gd name="connsiteX2" fmla="*/ 1730622 w 8373979"/>
                      <a:gd name="connsiteY2" fmla="*/ 0 h 1200330"/>
                      <a:gd name="connsiteX3" fmla="*/ 2428454 w 8373979"/>
                      <a:gd name="connsiteY3" fmla="*/ 0 h 1200330"/>
                      <a:gd name="connsiteX4" fmla="*/ 3210025 w 8373979"/>
                      <a:gd name="connsiteY4" fmla="*/ 0 h 1200330"/>
                      <a:gd name="connsiteX5" fmla="*/ 3824117 w 8373979"/>
                      <a:gd name="connsiteY5" fmla="*/ 0 h 1200330"/>
                      <a:gd name="connsiteX6" fmla="*/ 4521949 w 8373979"/>
                      <a:gd name="connsiteY6" fmla="*/ 0 h 1200330"/>
                      <a:gd name="connsiteX7" fmla="*/ 5387260 w 8373979"/>
                      <a:gd name="connsiteY7" fmla="*/ 0 h 1200330"/>
                      <a:gd name="connsiteX8" fmla="*/ 5917612 w 8373979"/>
                      <a:gd name="connsiteY8" fmla="*/ 0 h 1200330"/>
                      <a:gd name="connsiteX9" fmla="*/ 6699183 w 8373979"/>
                      <a:gd name="connsiteY9" fmla="*/ 0 h 1200330"/>
                      <a:gd name="connsiteX10" fmla="*/ 7229535 w 8373979"/>
                      <a:gd name="connsiteY10" fmla="*/ 0 h 1200330"/>
                      <a:gd name="connsiteX11" fmla="*/ 8373979 w 8373979"/>
                      <a:gd name="connsiteY11" fmla="*/ 0 h 1200330"/>
                      <a:gd name="connsiteX12" fmla="*/ 8373979 w 8373979"/>
                      <a:gd name="connsiteY12" fmla="*/ 612168 h 1200330"/>
                      <a:gd name="connsiteX13" fmla="*/ 8373979 w 8373979"/>
                      <a:gd name="connsiteY13" fmla="*/ 1200330 h 1200330"/>
                      <a:gd name="connsiteX14" fmla="*/ 7508668 w 8373979"/>
                      <a:gd name="connsiteY14" fmla="*/ 1200330 h 1200330"/>
                      <a:gd name="connsiteX15" fmla="*/ 6810836 w 8373979"/>
                      <a:gd name="connsiteY15" fmla="*/ 1200330 h 1200330"/>
                      <a:gd name="connsiteX16" fmla="*/ 6113005 w 8373979"/>
                      <a:gd name="connsiteY16" fmla="*/ 1200330 h 1200330"/>
                      <a:gd name="connsiteX17" fmla="*/ 5415173 w 8373979"/>
                      <a:gd name="connsiteY17" fmla="*/ 1200330 h 1200330"/>
                      <a:gd name="connsiteX18" fmla="*/ 4717342 w 8373979"/>
                      <a:gd name="connsiteY18" fmla="*/ 1200330 h 1200330"/>
                      <a:gd name="connsiteX19" fmla="*/ 4103250 w 8373979"/>
                      <a:gd name="connsiteY19" fmla="*/ 1200330 h 1200330"/>
                      <a:gd name="connsiteX20" fmla="*/ 3321678 w 8373979"/>
                      <a:gd name="connsiteY20" fmla="*/ 1200330 h 1200330"/>
                      <a:gd name="connsiteX21" fmla="*/ 2623847 w 8373979"/>
                      <a:gd name="connsiteY21" fmla="*/ 1200330 h 1200330"/>
                      <a:gd name="connsiteX22" fmla="*/ 1758536 w 8373979"/>
                      <a:gd name="connsiteY22" fmla="*/ 1200330 h 1200330"/>
                      <a:gd name="connsiteX23" fmla="*/ 893224 w 8373979"/>
                      <a:gd name="connsiteY23" fmla="*/ 1200330 h 1200330"/>
                      <a:gd name="connsiteX24" fmla="*/ 0 w 8373979"/>
                      <a:gd name="connsiteY24" fmla="*/ 1200330 h 1200330"/>
                      <a:gd name="connsiteX25" fmla="*/ 0 w 8373979"/>
                      <a:gd name="connsiteY25" fmla="*/ 588162 h 1200330"/>
                      <a:gd name="connsiteX26" fmla="*/ 0 w 8373979"/>
                      <a:gd name="connsiteY26" fmla="*/ 0 h 1200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373979" h="1200330" fill="none" extrusionOk="0">
                        <a:moveTo>
                          <a:pt x="0" y="0"/>
                        </a:moveTo>
                        <a:cubicBezTo>
                          <a:pt x="376103" y="34882"/>
                          <a:pt x="555763" y="-13714"/>
                          <a:pt x="865311" y="0"/>
                        </a:cubicBezTo>
                        <a:cubicBezTo>
                          <a:pt x="1174859" y="13714"/>
                          <a:pt x="1323604" y="30941"/>
                          <a:pt x="1730622" y="0"/>
                        </a:cubicBezTo>
                        <a:cubicBezTo>
                          <a:pt x="2137640" y="-30941"/>
                          <a:pt x="2095830" y="-8860"/>
                          <a:pt x="2428454" y="0"/>
                        </a:cubicBezTo>
                        <a:cubicBezTo>
                          <a:pt x="2761078" y="8860"/>
                          <a:pt x="2955491" y="-33165"/>
                          <a:pt x="3210025" y="0"/>
                        </a:cubicBezTo>
                        <a:cubicBezTo>
                          <a:pt x="3464559" y="33165"/>
                          <a:pt x="3657886" y="-25757"/>
                          <a:pt x="3824117" y="0"/>
                        </a:cubicBezTo>
                        <a:cubicBezTo>
                          <a:pt x="3990348" y="25757"/>
                          <a:pt x="4179533" y="-8404"/>
                          <a:pt x="4521949" y="0"/>
                        </a:cubicBezTo>
                        <a:cubicBezTo>
                          <a:pt x="4864365" y="8404"/>
                          <a:pt x="5047257" y="-26445"/>
                          <a:pt x="5387260" y="0"/>
                        </a:cubicBezTo>
                        <a:cubicBezTo>
                          <a:pt x="5727263" y="26445"/>
                          <a:pt x="5667218" y="-22558"/>
                          <a:pt x="5917612" y="0"/>
                        </a:cubicBezTo>
                        <a:cubicBezTo>
                          <a:pt x="6168006" y="22558"/>
                          <a:pt x="6443847" y="-38301"/>
                          <a:pt x="6699183" y="0"/>
                        </a:cubicBezTo>
                        <a:cubicBezTo>
                          <a:pt x="6954519" y="38301"/>
                          <a:pt x="7085629" y="3789"/>
                          <a:pt x="7229535" y="0"/>
                        </a:cubicBezTo>
                        <a:cubicBezTo>
                          <a:pt x="7373441" y="-3789"/>
                          <a:pt x="7831534" y="55845"/>
                          <a:pt x="8373979" y="0"/>
                        </a:cubicBezTo>
                        <a:cubicBezTo>
                          <a:pt x="8393876" y="188791"/>
                          <a:pt x="8357735" y="320551"/>
                          <a:pt x="8373979" y="612168"/>
                        </a:cubicBezTo>
                        <a:cubicBezTo>
                          <a:pt x="8390223" y="903785"/>
                          <a:pt x="8360427" y="1067963"/>
                          <a:pt x="8373979" y="1200330"/>
                        </a:cubicBezTo>
                        <a:cubicBezTo>
                          <a:pt x="8023790" y="1195935"/>
                          <a:pt x="7883653" y="1233667"/>
                          <a:pt x="7508668" y="1200330"/>
                        </a:cubicBezTo>
                        <a:cubicBezTo>
                          <a:pt x="7133683" y="1166993"/>
                          <a:pt x="7098005" y="1167080"/>
                          <a:pt x="6810836" y="1200330"/>
                        </a:cubicBezTo>
                        <a:cubicBezTo>
                          <a:pt x="6523667" y="1233580"/>
                          <a:pt x="6450925" y="1175132"/>
                          <a:pt x="6113005" y="1200330"/>
                        </a:cubicBezTo>
                        <a:cubicBezTo>
                          <a:pt x="5775085" y="1225528"/>
                          <a:pt x="5695399" y="1202969"/>
                          <a:pt x="5415173" y="1200330"/>
                        </a:cubicBezTo>
                        <a:cubicBezTo>
                          <a:pt x="5134947" y="1197691"/>
                          <a:pt x="4922533" y="1210250"/>
                          <a:pt x="4717342" y="1200330"/>
                        </a:cubicBezTo>
                        <a:cubicBezTo>
                          <a:pt x="4512151" y="1190410"/>
                          <a:pt x="4235133" y="1178053"/>
                          <a:pt x="4103250" y="1200330"/>
                        </a:cubicBezTo>
                        <a:cubicBezTo>
                          <a:pt x="3971367" y="1222607"/>
                          <a:pt x="3703300" y="1186944"/>
                          <a:pt x="3321678" y="1200330"/>
                        </a:cubicBezTo>
                        <a:cubicBezTo>
                          <a:pt x="2940056" y="1213716"/>
                          <a:pt x="2778964" y="1193383"/>
                          <a:pt x="2623847" y="1200330"/>
                        </a:cubicBezTo>
                        <a:cubicBezTo>
                          <a:pt x="2468730" y="1207277"/>
                          <a:pt x="2176192" y="1196420"/>
                          <a:pt x="1758536" y="1200330"/>
                        </a:cubicBezTo>
                        <a:cubicBezTo>
                          <a:pt x="1340880" y="1204240"/>
                          <a:pt x="1132201" y="1206164"/>
                          <a:pt x="893224" y="1200330"/>
                        </a:cubicBezTo>
                        <a:cubicBezTo>
                          <a:pt x="654247" y="1194496"/>
                          <a:pt x="238196" y="1160855"/>
                          <a:pt x="0" y="1200330"/>
                        </a:cubicBezTo>
                        <a:cubicBezTo>
                          <a:pt x="261" y="965400"/>
                          <a:pt x="-12010" y="776491"/>
                          <a:pt x="0" y="588162"/>
                        </a:cubicBezTo>
                        <a:cubicBezTo>
                          <a:pt x="12010" y="399833"/>
                          <a:pt x="-17361" y="166816"/>
                          <a:pt x="0" y="0"/>
                        </a:cubicBezTo>
                        <a:close/>
                      </a:path>
                      <a:path w="8373979" h="1200330" stroke="0" extrusionOk="0">
                        <a:moveTo>
                          <a:pt x="0" y="0"/>
                        </a:moveTo>
                        <a:cubicBezTo>
                          <a:pt x="275384" y="-17872"/>
                          <a:pt x="389036" y="25474"/>
                          <a:pt x="614092" y="0"/>
                        </a:cubicBezTo>
                        <a:cubicBezTo>
                          <a:pt x="839148" y="-25474"/>
                          <a:pt x="942832" y="-16904"/>
                          <a:pt x="1060704" y="0"/>
                        </a:cubicBezTo>
                        <a:cubicBezTo>
                          <a:pt x="1178576" y="16904"/>
                          <a:pt x="1640767" y="42509"/>
                          <a:pt x="1926015" y="0"/>
                        </a:cubicBezTo>
                        <a:cubicBezTo>
                          <a:pt x="2211263" y="-42509"/>
                          <a:pt x="2406811" y="-26092"/>
                          <a:pt x="2540107" y="0"/>
                        </a:cubicBezTo>
                        <a:cubicBezTo>
                          <a:pt x="2673403" y="26092"/>
                          <a:pt x="2861315" y="10853"/>
                          <a:pt x="3154199" y="0"/>
                        </a:cubicBezTo>
                        <a:cubicBezTo>
                          <a:pt x="3447083" y="-10853"/>
                          <a:pt x="3820835" y="-8250"/>
                          <a:pt x="4019510" y="0"/>
                        </a:cubicBezTo>
                        <a:cubicBezTo>
                          <a:pt x="4218185" y="8250"/>
                          <a:pt x="4370326" y="22844"/>
                          <a:pt x="4549862" y="0"/>
                        </a:cubicBezTo>
                        <a:cubicBezTo>
                          <a:pt x="4729398" y="-22844"/>
                          <a:pt x="5107519" y="26592"/>
                          <a:pt x="5415173" y="0"/>
                        </a:cubicBezTo>
                        <a:cubicBezTo>
                          <a:pt x="5722827" y="-26592"/>
                          <a:pt x="6029055" y="18062"/>
                          <a:pt x="6280484" y="0"/>
                        </a:cubicBezTo>
                        <a:cubicBezTo>
                          <a:pt x="6531913" y="-18062"/>
                          <a:pt x="6742966" y="-11629"/>
                          <a:pt x="6978316" y="0"/>
                        </a:cubicBezTo>
                        <a:cubicBezTo>
                          <a:pt x="7213666" y="11629"/>
                          <a:pt x="7738764" y="-24697"/>
                          <a:pt x="8373979" y="0"/>
                        </a:cubicBezTo>
                        <a:cubicBezTo>
                          <a:pt x="8358078" y="208914"/>
                          <a:pt x="8370408" y="456681"/>
                          <a:pt x="8373979" y="588162"/>
                        </a:cubicBezTo>
                        <a:cubicBezTo>
                          <a:pt x="8377550" y="719643"/>
                          <a:pt x="8387670" y="899974"/>
                          <a:pt x="8373979" y="1200330"/>
                        </a:cubicBezTo>
                        <a:cubicBezTo>
                          <a:pt x="8207141" y="1181906"/>
                          <a:pt x="7878193" y="1209926"/>
                          <a:pt x="7676147" y="1200330"/>
                        </a:cubicBezTo>
                        <a:cubicBezTo>
                          <a:pt x="7474101" y="1190734"/>
                          <a:pt x="7388885" y="1182614"/>
                          <a:pt x="7145795" y="1200330"/>
                        </a:cubicBezTo>
                        <a:cubicBezTo>
                          <a:pt x="6902705" y="1218046"/>
                          <a:pt x="6668979" y="1193928"/>
                          <a:pt x="6447964" y="1200330"/>
                        </a:cubicBezTo>
                        <a:cubicBezTo>
                          <a:pt x="6226949" y="1206732"/>
                          <a:pt x="5768073" y="1172343"/>
                          <a:pt x="5582653" y="1200330"/>
                        </a:cubicBezTo>
                        <a:cubicBezTo>
                          <a:pt x="5397233" y="1228317"/>
                          <a:pt x="5029949" y="1208032"/>
                          <a:pt x="4884821" y="1200330"/>
                        </a:cubicBezTo>
                        <a:cubicBezTo>
                          <a:pt x="4739693" y="1192628"/>
                          <a:pt x="4575497" y="1178347"/>
                          <a:pt x="4438209" y="1200330"/>
                        </a:cubicBezTo>
                        <a:cubicBezTo>
                          <a:pt x="4300921" y="1222313"/>
                          <a:pt x="4129720" y="1212719"/>
                          <a:pt x="3907857" y="1200330"/>
                        </a:cubicBezTo>
                        <a:cubicBezTo>
                          <a:pt x="3685994" y="1187941"/>
                          <a:pt x="3425192" y="1227399"/>
                          <a:pt x="3042546" y="1200330"/>
                        </a:cubicBezTo>
                        <a:cubicBezTo>
                          <a:pt x="2659900" y="1173261"/>
                          <a:pt x="2634183" y="1169163"/>
                          <a:pt x="2344714" y="1200330"/>
                        </a:cubicBezTo>
                        <a:cubicBezTo>
                          <a:pt x="2055245" y="1231497"/>
                          <a:pt x="2052272" y="1211411"/>
                          <a:pt x="1814362" y="1200330"/>
                        </a:cubicBezTo>
                        <a:cubicBezTo>
                          <a:pt x="1576452" y="1189249"/>
                          <a:pt x="1303283" y="1221909"/>
                          <a:pt x="1116531" y="1200330"/>
                        </a:cubicBezTo>
                        <a:cubicBezTo>
                          <a:pt x="929779" y="1178751"/>
                          <a:pt x="760423" y="1196782"/>
                          <a:pt x="669918" y="1200330"/>
                        </a:cubicBezTo>
                        <a:cubicBezTo>
                          <a:pt x="579413" y="1203878"/>
                          <a:pt x="325612" y="1190375"/>
                          <a:pt x="0" y="1200330"/>
                        </a:cubicBezTo>
                        <a:cubicBezTo>
                          <a:pt x="-3550" y="1031421"/>
                          <a:pt x="-11502" y="880263"/>
                          <a:pt x="0" y="600165"/>
                        </a:cubicBezTo>
                        <a:cubicBezTo>
                          <a:pt x="11502" y="320067"/>
                          <a:pt x="-27907" y="1778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Helvetica" pitchFamily="2" charset="0"/>
              </a:rPr>
              <a:t>References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2CB15-2724-347B-2E75-B139BB7E5AB3}"/>
              </a:ext>
            </a:extLst>
          </p:cNvPr>
          <p:cNvSpPr txBox="1"/>
          <p:nvPr/>
        </p:nvSpPr>
        <p:spPr>
          <a:xfrm>
            <a:off x="872057" y="16882805"/>
            <a:ext cx="808090" cy="6463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 5’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268F4-E9AA-6C99-950D-13367B41B5D2}"/>
              </a:ext>
            </a:extLst>
          </p:cNvPr>
          <p:cNvSpPr/>
          <p:nvPr/>
        </p:nvSpPr>
        <p:spPr>
          <a:xfrm>
            <a:off x="25792474" y="28801911"/>
            <a:ext cx="6466189" cy="5188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Sunburst chart&#10;&#10;AI-generated content may be incorrect.">
            <a:extLst>
              <a:ext uri="{FF2B5EF4-FFF2-40B4-BE49-F238E27FC236}">
                <a16:creationId xmlns:a16="http://schemas.microsoft.com/office/drawing/2014/main" id="{EC87F2D7-AFAA-C6EC-A371-B117D9B3E13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7687" r="14001"/>
          <a:stretch>
            <a:fillRect/>
          </a:stretch>
        </p:blipFill>
        <p:spPr>
          <a:xfrm>
            <a:off x="25773498" y="29116423"/>
            <a:ext cx="6546453" cy="449616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4B7B1B7-6374-1B2D-5BE2-CFD1E710A687}"/>
              </a:ext>
            </a:extLst>
          </p:cNvPr>
          <p:cNvSpPr/>
          <p:nvPr/>
        </p:nvSpPr>
        <p:spPr>
          <a:xfrm>
            <a:off x="5190844" y="42109329"/>
            <a:ext cx="6651953" cy="603783"/>
          </a:xfrm>
          <a:prstGeom prst="rect">
            <a:avLst/>
          </a:prstGeom>
          <a:solidFill>
            <a:srgbClr val="F897E0"/>
          </a:solidFill>
          <a:ln w="571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373979"/>
                      <a:gd name="connsiteY0" fmla="*/ 0 h 1200330"/>
                      <a:gd name="connsiteX1" fmla="*/ 865311 w 8373979"/>
                      <a:gd name="connsiteY1" fmla="*/ 0 h 1200330"/>
                      <a:gd name="connsiteX2" fmla="*/ 1730622 w 8373979"/>
                      <a:gd name="connsiteY2" fmla="*/ 0 h 1200330"/>
                      <a:gd name="connsiteX3" fmla="*/ 2428454 w 8373979"/>
                      <a:gd name="connsiteY3" fmla="*/ 0 h 1200330"/>
                      <a:gd name="connsiteX4" fmla="*/ 3210025 w 8373979"/>
                      <a:gd name="connsiteY4" fmla="*/ 0 h 1200330"/>
                      <a:gd name="connsiteX5" fmla="*/ 3824117 w 8373979"/>
                      <a:gd name="connsiteY5" fmla="*/ 0 h 1200330"/>
                      <a:gd name="connsiteX6" fmla="*/ 4521949 w 8373979"/>
                      <a:gd name="connsiteY6" fmla="*/ 0 h 1200330"/>
                      <a:gd name="connsiteX7" fmla="*/ 5387260 w 8373979"/>
                      <a:gd name="connsiteY7" fmla="*/ 0 h 1200330"/>
                      <a:gd name="connsiteX8" fmla="*/ 5917612 w 8373979"/>
                      <a:gd name="connsiteY8" fmla="*/ 0 h 1200330"/>
                      <a:gd name="connsiteX9" fmla="*/ 6699183 w 8373979"/>
                      <a:gd name="connsiteY9" fmla="*/ 0 h 1200330"/>
                      <a:gd name="connsiteX10" fmla="*/ 7229535 w 8373979"/>
                      <a:gd name="connsiteY10" fmla="*/ 0 h 1200330"/>
                      <a:gd name="connsiteX11" fmla="*/ 8373979 w 8373979"/>
                      <a:gd name="connsiteY11" fmla="*/ 0 h 1200330"/>
                      <a:gd name="connsiteX12" fmla="*/ 8373979 w 8373979"/>
                      <a:gd name="connsiteY12" fmla="*/ 612168 h 1200330"/>
                      <a:gd name="connsiteX13" fmla="*/ 8373979 w 8373979"/>
                      <a:gd name="connsiteY13" fmla="*/ 1200330 h 1200330"/>
                      <a:gd name="connsiteX14" fmla="*/ 7508668 w 8373979"/>
                      <a:gd name="connsiteY14" fmla="*/ 1200330 h 1200330"/>
                      <a:gd name="connsiteX15" fmla="*/ 6810836 w 8373979"/>
                      <a:gd name="connsiteY15" fmla="*/ 1200330 h 1200330"/>
                      <a:gd name="connsiteX16" fmla="*/ 6113005 w 8373979"/>
                      <a:gd name="connsiteY16" fmla="*/ 1200330 h 1200330"/>
                      <a:gd name="connsiteX17" fmla="*/ 5415173 w 8373979"/>
                      <a:gd name="connsiteY17" fmla="*/ 1200330 h 1200330"/>
                      <a:gd name="connsiteX18" fmla="*/ 4717342 w 8373979"/>
                      <a:gd name="connsiteY18" fmla="*/ 1200330 h 1200330"/>
                      <a:gd name="connsiteX19" fmla="*/ 4103250 w 8373979"/>
                      <a:gd name="connsiteY19" fmla="*/ 1200330 h 1200330"/>
                      <a:gd name="connsiteX20" fmla="*/ 3321678 w 8373979"/>
                      <a:gd name="connsiteY20" fmla="*/ 1200330 h 1200330"/>
                      <a:gd name="connsiteX21" fmla="*/ 2623847 w 8373979"/>
                      <a:gd name="connsiteY21" fmla="*/ 1200330 h 1200330"/>
                      <a:gd name="connsiteX22" fmla="*/ 1758536 w 8373979"/>
                      <a:gd name="connsiteY22" fmla="*/ 1200330 h 1200330"/>
                      <a:gd name="connsiteX23" fmla="*/ 893224 w 8373979"/>
                      <a:gd name="connsiteY23" fmla="*/ 1200330 h 1200330"/>
                      <a:gd name="connsiteX24" fmla="*/ 0 w 8373979"/>
                      <a:gd name="connsiteY24" fmla="*/ 1200330 h 1200330"/>
                      <a:gd name="connsiteX25" fmla="*/ 0 w 8373979"/>
                      <a:gd name="connsiteY25" fmla="*/ 588162 h 1200330"/>
                      <a:gd name="connsiteX26" fmla="*/ 0 w 8373979"/>
                      <a:gd name="connsiteY26" fmla="*/ 0 h 1200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373979" h="1200330" fill="none" extrusionOk="0">
                        <a:moveTo>
                          <a:pt x="0" y="0"/>
                        </a:moveTo>
                        <a:cubicBezTo>
                          <a:pt x="376103" y="34882"/>
                          <a:pt x="555763" y="-13714"/>
                          <a:pt x="865311" y="0"/>
                        </a:cubicBezTo>
                        <a:cubicBezTo>
                          <a:pt x="1174859" y="13714"/>
                          <a:pt x="1323604" y="30941"/>
                          <a:pt x="1730622" y="0"/>
                        </a:cubicBezTo>
                        <a:cubicBezTo>
                          <a:pt x="2137640" y="-30941"/>
                          <a:pt x="2095830" y="-8860"/>
                          <a:pt x="2428454" y="0"/>
                        </a:cubicBezTo>
                        <a:cubicBezTo>
                          <a:pt x="2761078" y="8860"/>
                          <a:pt x="2955491" y="-33165"/>
                          <a:pt x="3210025" y="0"/>
                        </a:cubicBezTo>
                        <a:cubicBezTo>
                          <a:pt x="3464559" y="33165"/>
                          <a:pt x="3657886" y="-25757"/>
                          <a:pt x="3824117" y="0"/>
                        </a:cubicBezTo>
                        <a:cubicBezTo>
                          <a:pt x="3990348" y="25757"/>
                          <a:pt x="4179533" y="-8404"/>
                          <a:pt x="4521949" y="0"/>
                        </a:cubicBezTo>
                        <a:cubicBezTo>
                          <a:pt x="4864365" y="8404"/>
                          <a:pt x="5047257" y="-26445"/>
                          <a:pt x="5387260" y="0"/>
                        </a:cubicBezTo>
                        <a:cubicBezTo>
                          <a:pt x="5727263" y="26445"/>
                          <a:pt x="5667218" y="-22558"/>
                          <a:pt x="5917612" y="0"/>
                        </a:cubicBezTo>
                        <a:cubicBezTo>
                          <a:pt x="6168006" y="22558"/>
                          <a:pt x="6443847" y="-38301"/>
                          <a:pt x="6699183" y="0"/>
                        </a:cubicBezTo>
                        <a:cubicBezTo>
                          <a:pt x="6954519" y="38301"/>
                          <a:pt x="7085629" y="3789"/>
                          <a:pt x="7229535" y="0"/>
                        </a:cubicBezTo>
                        <a:cubicBezTo>
                          <a:pt x="7373441" y="-3789"/>
                          <a:pt x="7831534" y="55845"/>
                          <a:pt x="8373979" y="0"/>
                        </a:cubicBezTo>
                        <a:cubicBezTo>
                          <a:pt x="8393876" y="188791"/>
                          <a:pt x="8357735" y="320551"/>
                          <a:pt x="8373979" y="612168"/>
                        </a:cubicBezTo>
                        <a:cubicBezTo>
                          <a:pt x="8390223" y="903785"/>
                          <a:pt x="8360427" y="1067963"/>
                          <a:pt x="8373979" y="1200330"/>
                        </a:cubicBezTo>
                        <a:cubicBezTo>
                          <a:pt x="8023790" y="1195935"/>
                          <a:pt x="7883653" y="1233667"/>
                          <a:pt x="7508668" y="1200330"/>
                        </a:cubicBezTo>
                        <a:cubicBezTo>
                          <a:pt x="7133683" y="1166993"/>
                          <a:pt x="7098005" y="1167080"/>
                          <a:pt x="6810836" y="1200330"/>
                        </a:cubicBezTo>
                        <a:cubicBezTo>
                          <a:pt x="6523667" y="1233580"/>
                          <a:pt x="6450925" y="1175132"/>
                          <a:pt x="6113005" y="1200330"/>
                        </a:cubicBezTo>
                        <a:cubicBezTo>
                          <a:pt x="5775085" y="1225528"/>
                          <a:pt x="5695399" y="1202969"/>
                          <a:pt x="5415173" y="1200330"/>
                        </a:cubicBezTo>
                        <a:cubicBezTo>
                          <a:pt x="5134947" y="1197691"/>
                          <a:pt x="4922533" y="1210250"/>
                          <a:pt x="4717342" y="1200330"/>
                        </a:cubicBezTo>
                        <a:cubicBezTo>
                          <a:pt x="4512151" y="1190410"/>
                          <a:pt x="4235133" y="1178053"/>
                          <a:pt x="4103250" y="1200330"/>
                        </a:cubicBezTo>
                        <a:cubicBezTo>
                          <a:pt x="3971367" y="1222607"/>
                          <a:pt x="3703300" y="1186944"/>
                          <a:pt x="3321678" y="1200330"/>
                        </a:cubicBezTo>
                        <a:cubicBezTo>
                          <a:pt x="2940056" y="1213716"/>
                          <a:pt x="2778964" y="1193383"/>
                          <a:pt x="2623847" y="1200330"/>
                        </a:cubicBezTo>
                        <a:cubicBezTo>
                          <a:pt x="2468730" y="1207277"/>
                          <a:pt x="2176192" y="1196420"/>
                          <a:pt x="1758536" y="1200330"/>
                        </a:cubicBezTo>
                        <a:cubicBezTo>
                          <a:pt x="1340880" y="1204240"/>
                          <a:pt x="1132201" y="1206164"/>
                          <a:pt x="893224" y="1200330"/>
                        </a:cubicBezTo>
                        <a:cubicBezTo>
                          <a:pt x="654247" y="1194496"/>
                          <a:pt x="238196" y="1160855"/>
                          <a:pt x="0" y="1200330"/>
                        </a:cubicBezTo>
                        <a:cubicBezTo>
                          <a:pt x="261" y="965400"/>
                          <a:pt x="-12010" y="776491"/>
                          <a:pt x="0" y="588162"/>
                        </a:cubicBezTo>
                        <a:cubicBezTo>
                          <a:pt x="12010" y="399833"/>
                          <a:pt x="-17361" y="166816"/>
                          <a:pt x="0" y="0"/>
                        </a:cubicBezTo>
                        <a:close/>
                      </a:path>
                      <a:path w="8373979" h="1200330" stroke="0" extrusionOk="0">
                        <a:moveTo>
                          <a:pt x="0" y="0"/>
                        </a:moveTo>
                        <a:cubicBezTo>
                          <a:pt x="275384" y="-17872"/>
                          <a:pt x="389036" y="25474"/>
                          <a:pt x="614092" y="0"/>
                        </a:cubicBezTo>
                        <a:cubicBezTo>
                          <a:pt x="839148" y="-25474"/>
                          <a:pt x="942832" y="-16904"/>
                          <a:pt x="1060704" y="0"/>
                        </a:cubicBezTo>
                        <a:cubicBezTo>
                          <a:pt x="1178576" y="16904"/>
                          <a:pt x="1640767" y="42509"/>
                          <a:pt x="1926015" y="0"/>
                        </a:cubicBezTo>
                        <a:cubicBezTo>
                          <a:pt x="2211263" y="-42509"/>
                          <a:pt x="2406811" y="-26092"/>
                          <a:pt x="2540107" y="0"/>
                        </a:cubicBezTo>
                        <a:cubicBezTo>
                          <a:pt x="2673403" y="26092"/>
                          <a:pt x="2861315" y="10853"/>
                          <a:pt x="3154199" y="0"/>
                        </a:cubicBezTo>
                        <a:cubicBezTo>
                          <a:pt x="3447083" y="-10853"/>
                          <a:pt x="3820835" y="-8250"/>
                          <a:pt x="4019510" y="0"/>
                        </a:cubicBezTo>
                        <a:cubicBezTo>
                          <a:pt x="4218185" y="8250"/>
                          <a:pt x="4370326" y="22844"/>
                          <a:pt x="4549862" y="0"/>
                        </a:cubicBezTo>
                        <a:cubicBezTo>
                          <a:pt x="4729398" y="-22844"/>
                          <a:pt x="5107519" y="26592"/>
                          <a:pt x="5415173" y="0"/>
                        </a:cubicBezTo>
                        <a:cubicBezTo>
                          <a:pt x="5722827" y="-26592"/>
                          <a:pt x="6029055" y="18062"/>
                          <a:pt x="6280484" y="0"/>
                        </a:cubicBezTo>
                        <a:cubicBezTo>
                          <a:pt x="6531913" y="-18062"/>
                          <a:pt x="6742966" y="-11629"/>
                          <a:pt x="6978316" y="0"/>
                        </a:cubicBezTo>
                        <a:cubicBezTo>
                          <a:pt x="7213666" y="11629"/>
                          <a:pt x="7738764" y="-24697"/>
                          <a:pt x="8373979" y="0"/>
                        </a:cubicBezTo>
                        <a:cubicBezTo>
                          <a:pt x="8358078" y="208914"/>
                          <a:pt x="8370408" y="456681"/>
                          <a:pt x="8373979" y="588162"/>
                        </a:cubicBezTo>
                        <a:cubicBezTo>
                          <a:pt x="8377550" y="719643"/>
                          <a:pt x="8387670" y="899974"/>
                          <a:pt x="8373979" y="1200330"/>
                        </a:cubicBezTo>
                        <a:cubicBezTo>
                          <a:pt x="8207141" y="1181906"/>
                          <a:pt x="7878193" y="1209926"/>
                          <a:pt x="7676147" y="1200330"/>
                        </a:cubicBezTo>
                        <a:cubicBezTo>
                          <a:pt x="7474101" y="1190734"/>
                          <a:pt x="7388885" y="1182614"/>
                          <a:pt x="7145795" y="1200330"/>
                        </a:cubicBezTo>
                        <a:cubicBezTo>
                          <a:pt x="6902705" y="1218046"/>
                          <a:pt x="6668979" y="1193928"/>
                          <a:pt x="6447964" y="1200330"/>
                        </a:cubicBezTo>
                        <a:cubicBezTo>
                          <a:pt x="6226949" y="1206732"/>
                          <a:pt x="5768073" y="1172343"/>
                          <a:pt x="5582653" y="1200330"/>
                        </a:cubicBezTo>
                        <a:cubicBezTo>
                          <a:pt x="5397233" y="1228317"/>
                          <a:pt x="5029949" y="1208032"/>
                          <a:pt x="4884821" y="1200330"/>
                        </a:cubicBezTo>
                        <a:cubicBezTo>
                          <a:pt x="4739693" y="1192628"/>
                          <a:pt x="4575497" y="1178347"/>
                          <a:pt x="4438209" y="1200330"/>
                        </a:cubicBezTo>
                        <a:cubicBezTo>
                          <a:pt x="4300921" y="1222313"/>
                          <a:pt x="4129720" y="1212719"/>
                          <a:pt x="3907857" y="1200330"/>
                        </a:cubicBezTo>
                        <a:cubicBezTo>
                          <a:pt x="3685994" y="1187941"/>
                          <a:pt x="3425192" y="1227399"/>
                          <a:pt x="3042546" y="1200330"/>
                        </a:cubicBezTo>
                        <a:cubicBezTo>
                          <a:pt x="2659900" y="1173261"/>
                          <a:pt x="2634183" y="1169163"/>
                          <a:pt x="2344714" y="1200330"/>
                        </a:cubicBezTo>
                        <a:cubicBezTo>
                          <a:pt x="2055245" y="1231497"/>
                          <a:pt x="2052272" y="1211411"/>
                          <a:pt x="1814362" y="1200330"/>
                        </a:cubicBezTo>
                        <a:cubicBezTo>
                          <a:pt x="1576452" y="1189249"/>
                          <a:pt x="1303283" y="1221909"/>
                          <a:pt x="1116531" y="1200330"/>
                        </a:cubicBezTo>
                        <a:cubicBezTo>
                          <a:pt x="929779" y="1178751"/>
                          <a:pt x="760423" y="1196782"/>
                          <a:pt x="669918" y="1200330"/>
                        </a:cubicBezTo>
                        <a:cubicBezTo>
                          <a:pt x="579413" y="1203878"/>
                          <a:pt x="325612" y="1190375"/>
                          <a:pt x="0" y="1200330"/>
                        </a:cubicBezTo>
                        <a:cubicBezTo>
                          <a:pt x="-3550" y="1031421"/>
                          <a:pt x="-11502" y="880263"/>
                          <a:pt x="0" y="600165"/>
                        </a:cubicBezTo>
                        <a:cubicBezTo>
                          <a:pt x="11502" y="320067"/>
                          <a:pt x="-27907" y="17787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Helvetica" pitchFamily="2" charset="0"/>
              </a:rPr>
              <a:t>Acknowledgements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A9C16A-5D92-183C-4F0E-C49D6CFBD124}"/>
              </a:ext>
            </a:extLst>
          </p:cNvPr>
          <p:cNvSpPr txBox="1"/>
          <p:nvPr/>
        </p:nvSpPr>
        <p:spPr>
          <a:xfrm>
            <a:off x="1591036" y="42690871"/>
            <a:ext cx="143876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Thank you to Dr. Alvin Crespo-Bellido for generating trees. </a:t>
            </a:r>
            <a:r>
              <a:rPr lang="en-US" sz="2400" dirty="0">
                <a:latin typeface="Helvetica" pitchFamily="2" charset="0"/>
              </a:rPr>
              <a:t>This research was supported by the Division of Intramural Research (DIR) of the National Library of Medicine (NLM), National Institutes of Health</a:t>
            </a:r>
            <a:r>
              <a:rPr lang="en-US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0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3585</TotalTime>
  <Words>761</Words>
  <Application>Microsoft Macintosh PowerPoint</Application>
  <PresentationFormat>Custom</PresentationFormat>
  <Paragraphs>114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Courier New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Dickinson, Emma (NIH/NLM) [F]</dc:creator>
  <cp:lastModifiedBy>Dickinson, Emma (NIH/NLM) [F]</cp:lastModifiedBy>
  <cp:revision>21</cp:revision>
  <cp:lastPrinted>2025-05-07T19:10:53Z</cp:lastPrinted>
  <dcterms:created xsi:type="dcterms:W3CDTF">2025-04-25T20:06:46Z</dcterms:created>
  <dcterms:modified xsi:type="dcterms:W3CDTF">2025-07-08T18:27:08Z</dcterms:modified>
</cp:coreProperties>
</file>